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13717575" cx="24379225"/>
  <p:notesSz cx="6858000" cy="9144000"/>
  <p:embeddedFontLst>
    <p:embeddedFont>
      <p:font typeface="Poppins"/>
      <p:regular r:id="rId42"/>
      <p:bold r:id="rId43"/>
      <p:italic r:id="rId44"/>
      <p:boldItalic r:id="rId45"/>
    </p:embeddedFont>
    <p:embeddedFont>
      <p:font typeface="Lato Light"/>
      <p:regular r:id="rId46"/>
      <p:bold r:id="rId47"/>
      <p:italic r:id="rId48"/>
      <p:boldItalic r:id="rId49"/>
    </p:embeddedFont>
    <p:embeddedFont>
      <p:font typeface="Poppins Medium"/>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4321">
          <p15:clr>
            <a:srgbClr val="A4A3A4"/>
          </p15:clr>
        </p15:guide>
        <p15:guide id="2" pos="767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321" orient="horz"/>
        <p:guide pos="7679"/>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Poppins-regular.fntdata"/><Relationship Id="rId41" Type="http://schemas.openxmlformats.org/officeDocument/2006/relationships/slide" Target="slides/slide36.xml"/><Relationship Id="rId44" Type="http://schemas.openxmlformats.org/officeDocument/2006/relationships/font" Target="fonts/Poppins-italic.fntdata"/><Relationship Id="rId43" Type="http://schemas.openxmlformats.org/officeDocument/2006/relationships/font" Target="fonts/Poppins-bold.fntdata"/><Relationship Id="rId46" Type="http://schemas.openxmlformats.org/officeDocument/2006/relationships/font" Target="fonts/LatoLight-regular.fntdata"/><Relationship Id="rId45" Type="http://schemas.openxmlformats.org/officeDocument/2006/relationships/font" Target="fonts/Poppi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atoLight-italic.fntdata"/><Relationship Id="rId47" Type="http://schemas.openxmlformats.org/officeDocument/2006/relationships/font" Target="fonts/LatoLight-bold.fntdata"/><Relationship Id="rId49" Type="http://schemas.openxmlformats.org/officeDocument/2006/relationships/font" Target="fonts/LatoLight-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PoppinsMedium-bold.fntdata"/><Relationship Id="rId50" Type="http://schemas.openxmlformats.org/officeDocument/2006/relationships/font" Target="fonts/PoppinsMedium-regular.fntdata"/><Relationship Id="rId53" Type="http://schemas.openxmlformats.org/officeDocument/2006/relationships/font" Target="fonts/PoppinsMedium-boldItalic.fntdata"/><Relationship Id="rId52" Type="http://schemas.openxmlformats.org/officeDocument/2006/relationships/font" Target="fonts/PoppinsMedium-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7388" y="1143000"/>
            <a:ext cx="54832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pt-BR"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 name="Google Shape;56;p1:notes"/>
          <p:cNvSpPr/>
          <p:nvPr>
            <p:ph idx="2" type="sldImg"/>
          </p:nvPr>
        </p:nvSpPr>
        <p:spPr>
          <a:xfrm>
            <a:off x="687388" y="1143000"/>
            <a:ext cx="54832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24a62f8f78_0_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8" name="Google Shape;148;g124a62f8f78_0_42: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24a62f8f78_0_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g124a62f8f78_0_54: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24a62f8f78_0_6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g124a62f8f78_0_64: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24a62f8f78_0_7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g124a62f8f78_0_72: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24a62f8f78_0_7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g124a62f8f78_0_79: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24a62f8f78_0_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g124a62f8f78_0_9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24a62f8f78_0_10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g124a62f8f78_0_10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24a62f8f78_0_11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g124a62f8f78_0_11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24a62f8f78_0_1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g124a62f8f78_0_12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24a62f8f78_0_1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g124a62f8f78_0_13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 name="Google Shape;63;p3:notes"/>
          <p:cNvSpPr/>
          <p:nvPr>
            <p:ph idx="2" type="sldImg"/>
          </p:nvPr>
        </p:nvSpPr>
        <p:spPr>
          <a:xfrm>
            <a:off x="687388" y="1143000"/>
            <a:ext cx="5483225"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24a62f8f78_0_1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g124a62f8f78_0_14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24a62f8f78_0_1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5" name="Google Shape;245;g124a62f8f78_0_15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24a62f8f78_0_1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g124a62f8f78_0_16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24a62f8f78_0_1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3" name="Google Shape;263;g124a62f8f78_0_17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24a62f8f78_0_1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g124a62f8f78_0_18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24a62f8f78_0_1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 name="Google Shape;281;g124a62f8f78_0_19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24a62f8f78_0_20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0" name="Google Shape;290;g124a62f8f78_0_20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24a62f8f78_0_2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g124a62f8f78_0_222: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24a62f8f78_0_2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 name="Google Shape;309;g124a62f8f78_0_232: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24a62f8f78_0_2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g124a62f8f78_0_242: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21ea69665f_0_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g121ea69665f_0_33: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24a62f8f78_0_25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g124a62f8f78_0_252: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24a62f8f78_0_26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5" name="Google Shape;335;g124a62f8f78_0_262: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24a62f8f78_0_26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3" name="Google Shape;343;g124a62f8f78_0_268: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24a62f8f78_0_27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1" name="Google Shape;351;g124a62f8f78_0_274: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24a62f8f78_0_28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7" name="Google Shape;357;g124a62f8f78_0_28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124a62f8f78_0_28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3" name="Google Shape;363;g124a62f8f78_0_285: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f3e204e9b2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gf3e204e9b2_0_7: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24a62f8f78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g124a62f8f78_0_1: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f3e204e9b2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gf3e204e9b2_0_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24a62f8f78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 name="Google Shape;116;g124a62f8f78_0_9: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24a62f8f78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g124a62f8f78_0_16: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24a62f8f78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2" name="Google Shape;132;g124a62f8f78_0_23: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24a62f8f78_0_3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g124a62f8f78_0_30:notes"/>
          <p:cNvSpPr/>
          <p:nvPr>
            <p:ph idx="2" type="sldImg"/>
          </p:nvPr>
        </p:nvSpPr>
        <p:spPr>
          <a:xfrm>
            <a:off x="687388" y="1143000"/>
            <a:ext cx="54831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lide">
  <p:cSld name="Default Slid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blip>
          <a:srcRect b="0" l="0" r="0" t="0"/>
          <a:stretch/>
        </p:blipFill>
        <p:spPr>
          <a:xfrm>
            <a:off x="3613" y="0"/>
            <a:ext cx="24372013" cy="1371758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 branco" type="blank">
  <p:cSld name="BLANK">
    <p:spTree>
      <p:nvGrpSpPr>
        <p:cNvPr id="16" name="Shape 16"/>
        <p:cNvGrpSpPr/>
        <p:nvPr/>
      </p:nvGrpSpPr>
      <p:grpSpPr>
        <a:xfrm>
          <a:off x="0" y="0"/>
          <a:ext cx="0" cy="0"/>
          <a:chOff x="0" y="0"/>
          <a:chExt cx="0" cy="0"/>
        </a:xfrm>
      </p:grpSpPr>
      <p:sp>
        <p:nvSpPr>
          <p:cNvPr id="17" name="Google Shape;17;p3"/>
          <p:cNvSpPr txBox="1"/>
          <p:nvPr>
            <p:ph idx="10" type="dt"/>
          </p:nvPr>
        </p:nvSpPr>
        <p:spPr>
          <a:xfrm>
            <a:off x="1676075" y="12714179"/>
            <a:ext cx="5485329" cy="730335"/>
          </a:xfrm>
          <a:prstGeom prst="rect">
            <a:avLst/>
          </a:prstGeom>
          <a:noFill/>
          <a:ln>
            <a:noFill/>
          </a:ln>
        </p:spPr>
        <p:txBody>
          <a:bodyPr anchorCtr="0" anchor="t" bIns="45700" lIns="91400" spcFirstLastPara="1" rIns="91400" wrap="square" tIns="45700">
            <a:noAutofit/>
          </a:bodyPr>
          <a:lstStyle>
            <a:lvl1pPr lvl="0" marR="0" rtl="0" algn="l">
              <a:spcBef>
                <a:spcPts val="0"/>
              </a:spcBef>
              <a:spcAft>
                <a:spcPts val="0"/>
              </a:spcAft>
              <a:buSzPts val="1400"/>
              <a:buNone/>
              <a:defRPr sz="4300">
                <a:solidFill>
                  <a:schemeClr val="dk1"/>
                </a:solidFill>
                <a:latin typeface="Calibri"/>
                <a:ea typeface="Calibri"/>
                <a:cs typeface="Calibri"/>
                <a:sym typeface="Calibri"/>
              </a:defRPr>
            </a:lvl1pPr>
            <a:lvl2pPr lvl="1"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9pPr>
          </a:lstStyle>
          <a:p/>
        </p:txBody>
      </p:sp>
      <p:sp>
        <p:nvSpPr>
          <p:cNvPr id="18" name="Google Shape;18;p3"/>
          <p:cNvSpPr txBox="1"/>
          <p:nvPr>
            <p:ph idx="11" type="ftr"/>
          </p:nvPr>
        </p:nvSpPr>
        <p:spPr>
          <a:xfrm>
            <a:off x="8075628" y="12714179"/>
            <a:ext cx="8227993" cy="730335"/>
          </a:xfrm>
          <a:prstGeom prst="rect">
            <a:avLst/>
          </a:prstGeom>
          <a:noFill/>
          <a:ln>
            <a:noFill/>
          </a:ln>
        </p:spPr>
        <p:txBody>
          <a:bodyPr anchorCtr="0" anchor="t" bIns="45700" lIns="91400" spcFirstLastPara="1" rIns="91400" wrap="square" tIns="45700">
            <a:noAutofit/>
          </a:bodyPr>
          <a:lstStyle>
            <a:lvl1pPr lvl="0" marR="0" rtl="0" algn="l">
              <a:spcBef>
                <a:spcPts val="0"/>
              </a:spcBef>
              <a:spcAft>
                <a:spcPts val="0"/>
              </a:spcAft>
              <a:buSzPts val="1400"/>
              <a:buNone/>
              <a:defRPr sz="4300">
                <a:solidFill>
                  <a:schemeClr val="dk1"/>
                </a:solidFill>
                <a:latin typeface="Calibri"/>
                <a:ea typeface="Calibri"/>
                <a:cs typeface="Calibri"/>
                <a:sym typeface="Calibri"/>
              </a:defRPr>
            </a:lvl1pPr>
            <a:lvl2pPr lvl="1"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9pPr>
          </a:lstStyle>
          <a:p/>
        </p:txBody>
      </p:sp>
      <p:sp>
        <p:nvSpPr>
          <p:cNvPr id="19" name="Google Shape;19;p3"/>
          <p:cNvSpPr txBox="1"/>
          <p:nvPr>
            <p:ph idx="12" type="sldNum"/>
          </p:nvPr>
        </p:nvSpPr>
        <p:spPr>
          <a:xfrm>
            <a:off x="17217839" y="12714179"/>
            <a:ext cx="5485329" cy="730335"/>
          </a:xfrm>
          <a:prstGeom prst="rect">
            <a:avLst/>
          </a:prstGeom>
          <a:noFill/>
          <a:ln>
            <a:noFill/>
          </a:ln>
        </p:spPr>
        <p:txBody>
          <a:bodyPr anchorCtr="0" anchor="t" bIns="45700" lIns="91400" spcFirstLastPara="1" rIns="91400" wrap="square" tIns="45700">
            <a:noAutofit/>
          </a:bodyPr>
          <a:lstStyle>
            <a:lvl1pPr indent="0" lvl="0" marL="0" marR="0" rtl="0" algn="l">
              <a:spcBef>
                <a:spcPts val="0"/>
              </a:spcBef>
              <a:buNone/>
              <a:defRPr sz="4300">
                <a:solidFill>
                  <a:srgbClr val="888888"/>
                </a:solidFill>
                <a:latin typeface="Calibri"/>
                <a:ea typeface="Calibri"/>
                <a:cs typeface="Calibri"/>
                <a:sym typeface="Calibri"/>
              </a:defRPr>
            </a:lvl1pPr>
            <a:lvl2pPr indent="0" lvl="1" marL="0" marR="0" rtl="0" algn="l">
              <a:spcBef>
                <a:spcPts val="0"/>
              </a:spcBef>
              <a:buNone/>
              <a:defRPr sz="4300">
                <a:solidFill>
                  <a:srgbClr val="888888"/>
                </a:solidFill>
                <a:latin typeface="Calibri"/>
                <a:ea typeface="Calibri"/>
                <a:cs typeface="Calibri"/>
                <a:sym typeface="Calibri"/>
              </a:defRPr>
            </a:lvl2pPr>
            <a:lvl3pPr indent="0" lvl="2" marL="0" marR="0" rtl="0" algn="l">
              <a:spcBef>
                <a:spcPts val="0"/>
              </a:spcBef>
              <a:buNone/>
              <a:defRPr sz="4300">
                <a:solidFill>
                  <a:srgbClr val="888888"/>
                </a:solidFill>
                <a:latin typeface="Calibri"/>
                <a:ea typeface="Calibri"/>
                <a:cs typeface="Calibri"/>
                <a:sym typeface="Calibri"/>
              </a:defRPr>
            </a:lvl3pPr>
            <a:lvl4pPr indent="0" lvl="3" marL="0" marR="0" rtl="0" algn="l">
              <a:spcBef>
                <a:spcPts val="0"/>
              </a:spcBef>
              <a:buNone/>
              <a:defRPr sz="4300">
                <a:solidFill>
                  <a:srgbClr val="888888"/>
                </a:solidFill>
                <a:latin typeface="Calibri"/>
                <a:ea typeface="Calibri"/>
                <a:cs typeface="Calibri"/>
                <a:sym typeface="Calibri"/>
              </a:defRPr>
            </a:lvl4pPr>
            <a:lvl5pPr indent="0" lvl="4" marL="0" marR="0" rtl="0" algn="l">
              <a:spcBef>
                <a:spcPts val="0"/>
              </a:spcBef>
              <a:buNone/>
              <a:defRPr sz="4300">
                <a:solidFill>
                  <a:srgbClr val="888888"/>
                </a:solidFill>
                <a:latin typeface="Calibri"/>
                <a:ea typeface="Calibri"/>
                <a:cs typeface="Calibri"/>
                <a:sym typeface="Calibri"/>
              </a:defRPr>
            </a:lvl5pPr>
            <a:lvl6pPr indent="0" lvl="5" marL="0" marR="0" rtl="0" algn="l">
              <a:spcBef>
                <a:spcPts val="0"/>
              </a:spcBef>
              <a:buNone/>
              <a:defRPr sz="4300">
                <a:solidFill>
                  <a:srgbClr val="888888"/>
                </a:solidFill>
                <a:latin typeface="Calibri"/>
                <a:ea typeface="Calibri"/>
                <a:cs typeface="Calibri"/>
                <a:sym typeface="Calibri"/>
              </a:defRPr>
            </a:lvl6pPr>
            <a:lvl7pPr indent="0" lvl="6" marL="0" marR="0" rtl="0" algn="l">
              <a:spcBef>
                <a:spcPts val="0"/>
              </a:spcBef>
              <a:buNone/>
              <a:defRPr sz="4300">
                <a:solidFill>
                  <a:srgbClr val="888888"/>
                </a:solidFill>
                <a:latin typeface="Calibri"/>
                <a:ea typeface="Calibri"/>
                <a:cs typeface="Calibri"/>
                <a:sym typeface="Calibri"/>
              </a:defRPr>
            </a:lvl7pPr>
            <a:lvl8pPr indent="0" lvl="7" marL="0" marR="0" rtl="0" algn="l">
              <a:spcBef>
                <a:spcPts val="0"/>
              </a:spcBef>
              <a:buNone/>
              <a:defRPr sz="4300">
                <a:solidFill>
                  <a:srgbClr val="888888"/>
                </a:solidFill>
                <a:latin typeface="Calibri"/>
                <a:ea typeface="Calibri"/>
                <a:cs typeface="Calibri"/>
                <a:sym typeface="Calibri"/>
              </a:defRPr>
            </a:lvl8pPr>
            <a:lvl9pPr indent="0" lvl="8" marL="0" marR="0" rtl="0" algn="l">
              <a:spcBef>
                <a:spcPts val="0"/>
              </a:spcBef>
              <a:buNone/>
              <a:defRPr sz="4300">
                <a:solidFill>
                  <a:srgbClr val="888888"/>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lide">
  <p:cSld name="1_Default Slide">
    <p:spTree>
      <p:nvGrpSpPr>
        <p:cNvPr id="20" name="Shape 20"/>
        <p:cNvGrpSpPr/>
        <p:nvPr/>
      </p:nvGrpSpPr>
      <p:grpSpPr>
        <a:xfrm>
          <a:off x="0" y="0"/>
          <a:ext cx="0" cy="0"/>
          <a:chOff x="0" y="0"/>
          <a:chExt cx="0" cy="0"/>
        </a:xfrm>
      </p:grpSpPr>
      <p:pic>
        <p:nvPicPr>
          <p:cNvPr id="21" name="Google Shape;21;p4"/>
          <p:cNvPicPr preferRelativeResize="0"/>
          <p:nvPr/>
        </p:nvPicPr>
        <p:blipFill rotWithShape="1">
          <a:blip r:embed="rId2">
            <a:alphaModFix/>
          </a:blip>
          <a:srcRect b="0" l="0" r="0" t="0"/>
          <a:stretch/>
        </p:blipFill>
        <p:spPr>
          <a:xfrm>
            <a:off x="2032" y="0"/>
            <a:ext cx="24377206" cy="13717588"/>
          </a:xfrm>
          <a:prstGeom prst="rect">
            <a:avLst/>
          </a:prstGeom>
          <a:noFill/>
          <a:ln>
            <a:noFill/>
          </a:ln>
        </p:spPr>
      </p:pic>
      <p:sp>
        <p:nvSpPr>
          <p:cNvPr id="22" name="Google Shape;22;p4"/>
          <p:cNvSpPr txBox="1"/>
          <p:nvPr>
            <p:ph idx="12" type="sldNum"/>
          </p:nvPr>
        </p:nvSpPr>
        <p:spPr>
          <a:xfrm>
            <a:off x="22636070" y="297028"/>
            <a:ext cx="1485958" cy="726548"/>
          </a:xfrm>
          <a:prstGeom prst="rect">
            <a:avLst/>
          </a:prstGeom>
          <a:noFill/>
          <a:ln>
            <a:noFill/>
          </a:ln>
        </p:spPr>
        <p:txBody>
          <a:bodyPr anchorCtr="0" anchor="t" bIns="91375" lIns="182775" spcFirstLastPara="1" rIns="182775" wrap="square" tIns="91375">
            <a:noAutofit/>
          </a:bodyPr>
          <a:lstStyle>
            <a:lvl1pPr indent="0" lvl="0" marL="0" marR="0" rtl="0" algn="l">
              <a:spcBef>
                <a:spcPts val="0"/>
              </a:spcBef>
              <a:buNone/>
              <a:defRPr sz="2900">
                <a:solidFill>
                  <a:schemeClr val="lt1"/>
                </a:solidFill>
                <a:latin typeface="Calibri"/>
                <a:ea typeface="Calibri"/>
                <a:cs typeface="Calibri"/>
                <a:sym typeface="Calibri"/>
              </a:defRPr>
            </a:lvl1pPr>
            <a:lvl2pPr indent="0" lvl="1" marL="0" marR="0" rtl="0" algn="l">
              <a:spcBef>
                <a:spcPts val="0"/>
              </a:spcBef>
              <a:buNone/>
              <a:defRPr sz="2900">
                <a:solidFill>
                  <a:schemeClr val="lt1"/>
                </a:solidFill>
                <a:latin typeface="Calibri"/>
                <a:ea typeface="Calibri"/>
                <a:cs typeface="Calibri"/>
                <a:sym typeface="Calibri"/>
              </a:defRPr>
            </a:lvl2pPr>
            <a:lvl3pPr indent="0" lvl="2" marL="0" marR="0" rtl="0" algn="l">
              <a:spcBef>
                <a:spcPts val="0"/>
              </a:spcBef>
              <a:buNone/>
              <a:defRPr sz="2900">
                <a:solidFill>
                  <a:schemeClr val="lt1"/>
                </a:solidFill>
                <a:latin typeface="Calibri"/>
                <a:ea typeface="Calibri"/>
                <a:cs typeface="Calibri"/>
                <a:sym typeface="Calibri"/>
              </a:defRPr>
            </a:lvl3pPr>
            <a:lvl4pPr indent="0" lvl="3" marL="0" marR="0" rtl="0" algn="l">
              <a:spcBef>
                <a:spcPts val="0"/>
              </a:spcBef>
              <a:buNone/>
              <a:defRPr sz="2900">
                <a:solidFill>
                  <a:schemeClr val="lt1"/>
                </a:solidFill>
                <a:latin typeface="Calibri"/>
                <a:ea typeface="Calibri"/>
                <a:cs typeface="Calibri"/>
                <a:sym typeface="Calibri"/>
              </a:defRPr>
            </a:lvl4pPr>
            <a:lvl5pPr indent="0" lvl="4" marL="0" marR="0" rtl="0" algn="l">
              <a:spcBef>
                <a:spcPts val="0"/>
              </a:spcBef>
              <a:buNone/>
              <a:defRPr sz="2900">
                <a:solidFill>
                  <a:schemeClr val="lt1"/>
                </a:solidFill>
                <a:latin typeface="Calibri"/>
                <a:ea typeface="Calibri"/>
                <a:cs typeface="Calibri"/>
                <a:sym typeface="Calibri"/>
              </a:defRPr>
            </a:lvl5pPr>
            <a:lvl6pPr indent="0" lvl="5" marL="0" marR="0" rtl="0" algn="l">
              <a:spcBef>
                <a:spcPts val="0"/>
              </a:spcBef>
              <a:buNone/>
              <a:defRPr sz="2900">
                <a:solidFill>
                  <a:schemeClr val="lt1"/>
                </a:solidFill>
                <a:latin typeface="Calibri"/>
                <a:ea typeface="Calibri"/>
                <a:cs typeface="Calibri"/>
                <a:sym typeface="Calibri"/>
              </a:defRPr>
            </a:lvl6pPr>
            <a:lvl7pPr indent="0" lvl="6" marL="0" marR="0" rtl="0" algn="l">
              <a:spcBef>
                <a:spcPts val="0"/>
              </a:spcBef>
              <a:buNone/>
              <a:defRPr sz="2900">
                <a:solidFill>
                  <a:schemeClr val="lt1"/>
                </a:solidFill>
                <a:latin typeface="Calibri"/>
                <a:ea typeface="Calibri"/>
                <a:cs typeface="Calibri"/>
                <a:sym typeface="Calibri"/>
              </a:defRPr>
            </a:lvl7pPr>
            <a:lvl8pPr indent="0" lvl="7" marL="0" marR="0" rtl="0" algn="l">
              <a:spcBef>
                <a:spcPts val="0"/>
              </a:spcBef>
              <a:buNone/>
              <a:defRPr sz="2900">
                <a:solidFill>
                  <a:schemeClr val="lt1"/>
                </a:solidFill>
                <a:latin typeface="Calibri"/>
                <a:ea typeface="Calibri"/>
                <a:cs typeface="Calibri"/>
                <a:sym typeface="Calibri"/>
              </a:defRPr>
            </a:lvl8pPr>
            <a:lvl9pPr indent="0" lvl="8" marL="0" marR="0" rtl="0" algn="l">
              <a:spcBef>
                <a:spcPts val="0"/>
              </a:spcBef>
              <a:buNone/>
              <a:defRPr sz="2900">
                <a:solidFill>
                  <a:schemeClr val="lt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Conteúdo" type="obj">
  <p:cSld name="OBJECT">
    <p:spTree>
      <p:nvGrpSpPr>
        <p:cNvPr id="23" name="Shape 23"/>
        <p:cNvGrpSpPr/>
        <p:nvPr/>
      </p:nvGrpSpPr>
      <p:grpSpPr>
        <a:xfrm>
          <a:off x="0" y="0"/>
          <a:ext cx="0" cy="0"/>
          <a:chOff x="0" y="0"/>
          <a:chExt cx="0" cy="0"/>
        </a:xfrm>
      </p:grpSpPr>
      <p:pic>
        <p:nvPicPr>
          <p:cNvPr id="24" name="Google Shape;24;p5"/>
          <p:cNvPicPr preferRelativeResize="0"/>
          <p:nvPr/>
        </p:nvPicPr>
        <p:blipFill rotWithShape="1">
          <a:blip r:embed="rId2">
            <a:alphaModFix/>
          </a:blip>
          <a:srcRect b="0" l="0" r="0" t="0"/>
          <a:stretch/>
        </p:blipFill>
        <p:spPr>
          <a:xfrm>
            <a:off x="2032" y="0"/>
            <a:ext cx="24377206" cy="13717588"/>
          </a:xfrm>
          <a:prstGeom prst="rect">
            <a:avLst/>
          </a:prstGeom>
          <a:noFill/>
          <a:ln>
            <a:noFill/>
          </a:ln>
        </p:spPr>
      </p:pic>
      <p:sp>
        <p:nvSpPr>
          <p:cNvPr id="25" name="Google Shape;25;p5"/>
          <p:cNvSpPr txBox="1"/>
          <p:nvPr>
            <p:ph type="title"/>
          </p:nvPr>
        </p:nvSpPr>
        <p:spPr>
          <a:xfrm>
            <a:off x="2334281" y="730340"/>
            <a:ext cx="20368888" cy="265143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5"/>
          <p:cNvSpPr txBox="1"/>
          <p:nvPr>
            <p:ph idx="1" type="body"/>
          </p:nvPr>
        </p:nvSpPr>
        <p:spPr>
          <a:xfrm>
            <a:off x="1676073" y="3651673"/>
            <a:ext cx="21027093" cy="870368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2000"/>
              </a:spcBef>
              <a:spcAft>
                <a:spcPts val="0"/>
              </a:spcAft>
              <a:buClr>
                <a:schemeClr val="dk1"/>
              </a:buClr>
              <a:buSzPts val="1800"/>
              <a:buNone/>
              <a:defRPr/>
            </a:lvl1pPr>
            <a:lvl2pPr indent="-228600" lvl="1" marL="914400" algn="l">
              <a:lnSpc>
                <a:spcPct val="90000"/>
              </a:lnSpc>
              <a:spcBef>
                <a:spcPts val="1000"/>
              </a:spcBef>
              <a:spcAft>
                <a:spcPts val="0"/>
              </a:spcAft>
              <a:buClr>
                <a:schemeClr val="dk1"/>
              </a:buClr>
              <a:buSzPts val="1800"/>
              <a:buNone/>
              <a:defRPr/>
            </a:lvl2pPr>
            <a:lvl3pPr indent="-228600" lvl="2" marL="1371600" algn="l">
              <a:lnSpc>
                <a:spcPct val="90000"/>
              </a:lnSpc>
              <a:spcBef>
                <a:spcPts val="1000"/>
              </a:spcBef>
              <a:spcAft>
                <a:spcPts val="0"/>
              </a:spcAft>
              <a:buClr>
                <a:schemeClr val="dk1"/>
              </a:buClr>
              <a:buSzPts val="1800"/>
              <a:buNone/>
              <a:defRPr/>
            </a:lvl3pPr>
            <a:lvl4pPr indent="-228600" lvl="3" marL="1828800" algn="l">
              <a:lnSpc>
                <a:spcPct val="90000"/>
              </a:lnSpc>
              <a:spcBef>
                <a:spcPts val="1000"/>
              </a:spcBef>
              <a:spcAft>
                <a:spcPts val="0"/>
              </a:spcAft>
              <a:buClr>
                <a:schemeClr val="dk1"/>
              </a:buClr>
              <a:buSzPts val="1800"/>
              <a:buNone/>
              <a:defRPr/>
            </a:lvl4pPr>
            <a:lvl5pPr indent="-228600" lvl="4" marL="2286000" algn="l">
              <a:lnSpc>
                <a:spcPct val="90000"/>
              </a:lnSpc>
              <a:spcBef>
                <a:spcPts val="1000"/>
              </a:spcBef>
              <a:spcAft>
                <a:spcPts val="0"/>
              </a:spcAft>
              <a:buClr>
                <a:schemeClr val="dk1"/>
              </a:buClr>
              <a:buSzPts val="1800"/>
              <a:buNone/>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27" name="Google Shape;27;p5"/>
          <p:cNvSpPr txBox="1"/>
          <p:nvPr>
            <p:ph idx="10" type="dt"/>
          </p:nvPr>
        </p:nvSpPr>
        <p:spPr>
          <a:xfrm>
            <a:off x="1676072" y="12714177"/>
            <a:ext cx="5485329" cy="730335"/>
          </a:xfrm>
          <a:prstGeom prst="rect">
            <a:avLst/>
          </a:prstGeom>
          <a:noFill/>
          <a:ln>
            <a:noFill/>
          </a:ln>
        </p:spPr>
        <p:txBody>
          <a:bodyPr anchorCtr="0" anchor="t" bIns="91375" lIns="182775" spcFirstLastPara="1" rIns="182775" wrap="square" tIns="91375">
            <a:noAutofit/>
          </a:bodyPr>
          <a:lstStyle>
            <a:lvl1pPr lvl="0" marR="0" rtl="0" algn="l">
              <a:spcBef>
                <a:spcPts val="0"/>
              </a:spcBef>
              <a:spcAft>
                <a:spcPts val="0"/>
              </a:spcAft>
              <a:buSzPts val="1400"/>
              <a:buNone/>
              <a:defRPr sz="4300">
                <a:solidFill>
                  <a:schemeClr val="dk1"/>
                </a:solidFill>
                <a:latin typeface="Calibri"/>
                <a:ea typeface="Calibri"/>
                <a:cs typeface="Calibri"/>
                <a:sym typeface="Calibri"/>
              </a:defRPr>
            </a:lvl1pPr>
            <a:lvl2pPr lvl="1"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9pPr>
          </a:lstStyle>
          <a:p/>
        </p:txBody>
      </p:sp>
      <p:sp>
        <p:nvSpPr>
          <p:cNvPr id="28" name="Google Shape;28;p5"/>
          <p:cNvSpPr txBox="1"/>
          <p:nvPr>
            <p:ph idx="11" type="ftr"/>
          </p:nvPr>
        </p:nvSpPr>
        <p:spPr>
          <a:xfrm>
            <a:off x="8075623" y="12714177"/>
            <a:ext cx="8227993" cy="730335"/>
          </a:xfrm>
          <a:prstGeom prst="rect">
            <a:avLst/>
          </a:prstGeom>
          <a:noFill/>
          <a:ln>
            <a:noFill/>
          </a:ln>
        </p:spPr>
        <p:txBody>
          <a:bodyPr anchorCtr="0" anchor="t" bIns="91375" lIns="182775" spcFirstLastPara="1" rIns="182775" wrap="square" tIns="91375">
            <a:noAutofit/>
          </a:bodyPr>
          <a:lstStyle>
            <a:lvl1pPr lvl="0" marR="0" rtl="0" algn="l">
              <a:spcBef>
                <a:spcPts val="0"/>
              </a:spcBef>
              <a:spcAft>
                <a:spcPts val="0"/>
              </a:spcAft>
              <a:buSzPts val="1400"/>
              <a:buNone/>
              <a:defRPr sz="4300">
                <a:solidFill>
                  <a:schemeClr val="dk1"/>
                </a:solidFill>
                <a:latin typeface="Calibri"/>
                <a:ea typeface="Calibri"/>
                <a:cs typeface="Calibri"/>
                <a:sym typeface="Calibri"/>
              </a:defRPr>
            </a:lvl1pPr>
            <a:lvl2pPr lvl="1"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9pPr>
          </a:lstStyle>
          <a:p/>
        </p:txBody>
      </p:sp>
      <p:sp>
        <p:nvSpPr>
          <p:cNvPr id="29" name="Google Shape;29;p5"/>
          <p:cNvSpPr txBox="1"/>
          <p:nvPr>
            <p:ph idx="12" type="sldNum"/>
          </p:nvPr>
        </p:nvSpPr>
        <p:spPr>
          <a:xfrm>
            <a:off x="22636070" y="297028"/>
            <a:ext cx="1485958" cy="726548"/>
          </a:xfrm>
          <a:prstGeom prst="rect">
            <a:avLst/>
          </a:prstGeom>
          <a:noFill/>
          <a:ln>
            <a:noFill/>
          </a:ln>
        </p:spPr>
        <p:txBody>
          <a:bodyPr anchorCtr="0" anchor="t" bIns="91375" lIns="182775" spcFirstLastPara="1" rIns="182775" wrap="square" tIns="91375">
            <a:noAutofit/>
          </a:bodyPr>
          <a:lstStyle>
            <a:lvl1pPr indent="0" lvl="0" marL="0" marR="0" rtl="0" algn="l">
              <a:spcBef>
                <a:spcPts val="0"/>
              </a:spcBef>
              <a:buNone/>
              <a:defRPr sz="2900">
                <a:solidFill>
                  <a:schemeClr val="lt1"/>
                </a:solidFill>
                <a:latin typeface="Calibri"/>
                <a:ea typeface="Calibri"/>
                <a:cs typeface="Calibri"/>
                <a:sym typeface="Calibri"/>
              </a:defRPr>
            </a:lvl1pPr>
            <a:lvl2pPr indent="0" lvl="1" marL="0" marR="0" rtl="0" algn="l">
              <a:spcBef>
                <a:spcPts val="0"/>
              </a:spcBef>
              <a:buNone/>
              <a:defRPr sz="2900">
                <a:solidFill>
                  <a:schemeClr val="lt1"/>
                </a:solidFill>
                <a:latin typeface="Calibri"/>
                <a:ea typeface="Calibri"/>
                <a:cs typeface="Calibri"/>
                <a:sym typeface="Calibri"/>
              </a:defRPr>
            </a:lvl2pPr>
            <a:lvl3pPr indent="0" lvl="2" marL="0" marR="0" rtl="0" algn="l">
              <a:spcBef>
                <a:spcPts val="0"/>
              </a:spcBef>
              <a:buNone/>
              <a:defRPr sz="2900">
                <a:solidFill>
                  <a:schemeClr val="lt1"/>
                </a:solidFill>
                <a:latin typeface="Calibri"/>
                <a:ea typeface="Calibri"/>
                <a:cs typeface="Calibri"/>
                <a:sym typeface="Calibri"/>
              </a:defRPr>
            </a:lvl3pPr>
            <a:lvl4pPr indent="0" lvl="3" marL="0" marR="0" rtl="0" algn="l">
              <a:spcBef>
                <a:spcPts val="0"/>
              </a:spcBef>
              <a:buNone/>
              <a:defRPr sz="2900">
                <a:solidFill>
                  <a:schemeClr val="lt1"/>
                </a:solidFill>
                <a:latin typeface="Calibri"/>
                <a:ea typeface="Calibri"/>
                <a:cs typeface="Calibri"/>
                <a:sym typeface="Calibri"/>
              </a:defRPr>
            </a:lvl4pPr>
            <a:lvl5pPr indent="0" lvl="4" marL="0" marR="0" rtl="0" algn="l">
              <a:spcBef>
                <a:spcPts val="0"/>
              </a:spcBef>
              <a:buNone/>
              <a:defRPr sz="2900">
                <a:solidFill>
                  <a:schemeClr val="lt1"/>
                </a:solidFill>
                <a:latin typeface="Calibri"/>
                <a:ea typeface="Calibri"/>
                <a:cs typeface="Calibri"/>
                <a:sym typeface="Calibri"/>
              </a:defRPr>
            </a:lvl5pPr>
            <a:lvl6pPr indent="0" lvl="5" marL="0" marR="0" rtl="0" algn="l">
              <a:spcBef>
                <a:spcPts val="0"/>
              </a:spcBef>
              <a:buNone/>
              <a:defRPr sz="2900">
                <a:solidFill>
                  <a:schemeClr val="lt1"/>
                </a:solidFill>
                <a:latin typeface="Calibri"/>
                <a:ea typeface="Calibri"/>
                <a:cs typeface="Calibri"/>
                <a:sym typeface="Calibri"/>
              </a:defRPr>
            </a:lvl6pPr>
            <a:lvl7pPr indent="0" lvl="6" marL="0" marR="0" rtl="0" algn="l">
              <a:spcBef>
                <a:spcPts val="0"/>
              </a:spcBef>
              <a:buNone/>
              <a:defRPr sz="2900">
                <a:solidFill>
                  <a:schemeClr val="lt1"/>
                </a:solidFill>
                <a:latin typeface="Calibri"/>
                <a:ea typeface="Calibri"/>
                <a:cs typeface="Calibri"/>
                <a:sym typeface="Calibri"/>
              </a:defRPr>
            </a:lvl7pPr>
            <a:lvl8pPr indent="0" lvl="7" marL="0" marR="0" rtl="0" algn="l">
              <a:spcBef>
                <a:spcPts val="0"/>
              </a:spcBef>
              <a:buNone/>
              <a:defRPr sz="2900">
                <a:solidFill>
                  <a:schemeClr val="lt1"/>
                </a:solidFill>
                <a:latin typeface="Calibri"/>
                <a:ea typeface="Calibri"/>
                <a:cs typeface="Calibri"/>
                <a:sym typeface="Calibri"/>
              </a:defRPr>
            </a:lvl8pPr>
            <a:lvl9pPr indent="0" lvl="8" marL="0" marR="0" rtl="0" algn="l">
              <a:spcBef>
                <a:spcPts val="0"/>
              </a:spcBef>
              <a:buNone/>
              <a:defRPr sz="2900">
                <a:solidFill>
                  <a:schemeClr val="lt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lide">
  <p:cSld name="1_Default Slide 2">
    <p:spTree>
      <p:nvGrpSpPr>
        <p:cNvPr id="30" name="Shape 30"/>
        <p:cNvGrpSpPr/>
        <p:nvPr/>
      </p:nvGrpSpPr>
      <p:grpSpPr>
        <a:xfrm>
          <a:off x="0" y="0"/>
          <a:ext cx="0" cy="0"/>
          <a:chOff x="0" y="0"/>
          <a:chExt cx="0" cy="0"/>
        </a:xfrm>
      </p:grpSpPr>
      <p:pic>
        <p:nvPicPr>
          <p:cNvPr id="31" name="Google Shape;31;p6"/>
          <p:cNvPicPr preferRelativeResize="0"/>
          <p:nvPr/>
        </p:nvPicPr>
        <p:blipFill rotWithShape="1">
          <a:blip r:embed="rId2">
            <a:alphaModFix/>
          </a:blip>
          <a:srcRect b="0" l="0" r="0" t="84912"/>
          <a:stretch/>
        </p:blipFill>
        <p:spPr>
          <a:xfrm>
            <a:off x="2032" y="11647916"/>
            <a:ext cx="24377206" cy="2069672"/>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abeçalho da Seção">
  <p:cSld name="5_Cabeçalho da Seção">
    <p:spTree>
      <p:nvGrpSpPr>
        <p:cNvPr id="32" name="Shape 32"/>
        <p:cNvGrpSpPr/>
        <p:nvPr/>
      </p:nvGrpSpPr>
      <p:grpSpPr>
        <a:xfrm>
          <a:off x="0" y="0"/>
          <a:ext cx="0" cy="0"/>
          <a:chOff x="0" y="0"/>
          <a:chExt cx="0" cy="0"/>
        </a:xfrm>
      </p:grpSpPr>
      <p:sp>
        <p:nvSpPr>
          <p:cNvPr id="33" name="Google Shape;33;p7"/>
          <p:cNvSpPr txBox="1"/>
          <p:nvPr>
            <p:ph type="title"/>
          </p:nvPr>
        </p:nvSpPr>
        <p:spPr>
          <a:xfrm>
            <a:off x="4958037" y="101970"/>
            <a:ext cx="15074058" cy="2429705"/>
          </a:xfrm>
          <a:prstGeom prst="rect">
            <a:avLst/>
          </a:prstGeom>
          <a:noFill/>
          <a:ln>
            <a:noFill/>
          </a:ln>
        </p:spPr>
        <p:txBody>
          <a:bodyPr anchorCtr="0" anchor="t" bIns="45700" lIns="91425" spcFirstLastPara="1" rIns="91425" wrap="square" tIns="45700">
            <a:noAutofit/>
          </a:bodyPr>
          <a:lstStyle>
            <a:lvl1pPr lvl="0" algn="ctr">
              <a:lnSpc>
                <a:spcPct val="90000"/>
              </a:lnSpc>
              <a:spcBef>
                <a:spcPts val="0"/>
              </a:spcBef>
              <a:spcAft>
                <a:spcPts val="0"/>
              </a:spcAft>
              <a:buClr>
                <a:schemeClr val="accent3"/>
              </a:buClr>
              <a:buSzPts val="8100"/>
              <a:buFont typeface="Cambria"/>
              <a:buNone/>
              <a:defRPr b="1" sz="8100" cap="none">
                <a:solidFill>
                  <a:schemeClr val="accent3"/>
                </a:solidFill>
                <a:latin typeface="Cambria"/>
                <a:ea typeface="Cambria"/>
                <a:cs typeface="Cambria"/>
                <a:sym typeface="Cambri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34" name="Google Shape;34;p7"/>
          <p:cNvGrpSpPr/>
          <p:nvPr/>
        </p:nvGrpSpPr>
        <p:grpSpPr>
          <a:xfrm>
            <a:off x="466481" y="12321767"/>
            <a:ext cx="1216261" cy="1252863"/>
            <a:chOff x="0" y="0"/>
            <a:chExt cx="3260598" cy="2892552"/>
          </a:xfrm>
        </p:grpSpPr>
        <p:sp>
          <p:nvSpPr>
            <p:cNvPr id="35" name="Google Shape;35;p7"/>
            <p:cNvSpPr/>
            <p:nvPr/>
          </p:nvSpPr>
          <p:spPr>
            <a:xfrm>
              <a:off x="768096" y="1609344"/>
              <a:ext cx="1403350" cy="1275715"/>
            </a:xfrm>
            <a:prstGeom prst="roundRect">
              <a:avLst>
                <a:gd fmla="val 16667" name="adj"/>
              </a:avLst>
            </a:prstGeom>
            <a:gradFill>
              <a:gsLst>
                <a:gs pos="0">
                  <a:srgbClr val="4778DD"/>
                </a:gs>
                <a:gs pos="50000">
                  <a:srgbClr val="0066DE"/>
                </a:gs>
                <a:gs pos="100000">
                  <a:srgbClr val="0058CB"/>
                </a:gs>
              </a:gsLst>
              <a:lin ang="5400000" scaled="0"/>
            </a:gradFill>
            <a:ln>
              <a:noFill/>
            </a:ln>
            <a:effectLst>
              <a:outerShdw blurRad="44450" algn="ctr" dir="5400000" dist="27940">
                <a:srgbClr val="000000">
                  <a:alpha val="31764"/>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7100">
                <a:solidFill>
                  <a:schemeClr val="lt1"/>
                </a:solidFill>
                <a:latin typeface="Calibri"/>
                <a:ea typeface="Calibri"/>
                <a:cs typeface="Calibri"/>
                <a:sym typeface="Calibri"/>
              </a:endParaRPr>
            </a:p>
          </p:txBody>
        </p:sp>
        <p:sp>
          <p:nvSpPr>
            <p:cNvPr id="36" name="Google Shape;36;p7"/>
            <p:cNvSpPr/>
            <p:nvPr/>
          </p:nvSpPr>
          <p:spPr>
            <a:xfrm>
              <a:off x="0" y="1609344"/>
              <a:ext cx="616585" cy="594995"/>
            </a:xfrm>
            <a:prstGeom prst="roundRect">
              <a:avLst>
                <a:gd fmla="val 16667" name="adj"/>
              </a:avLst>
            </a:prstGeom>
            <a:solidFill>
              <a:schemeClr val="dk2"/>
            </a:solidFill>
            <a:ln>
              <a:noFill/>
            </a:ln>
            <a:effectLst>
              <a:outerShdw blurRad="44450" algn="ctr" dir="5400000" dist="27940">
                <a:srgbClr val="000000">
                  <a:alpha val="31764"/>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7100">
                <a:solidFill>
                  <a:schemeClr val="lt1"/>
                </a:solidFill>
                <a:latin typeface="Calibri"/>
                <a:ea typeface="Calibri"/>
                <a:cs typeface="Calibri"/>
                <a:sym typeface="Calibri"/>
              </a:endParaRPr>
            </a:p>
          </p:txBody>
        </p:sp>
        <p:sp>
          <p:nvSpPr>
            <p:cNvPr id="37" name="Google Shape;37;p7"/>
            <p:cNvSpPr/>
            <p:nvPr/>
          </p:nvSpPr>
          <p:spPr>
            <a:xfrm>
              <a:off x="1536192" y="841248"/>
              <a:ext cx="403860" cy="509905"/>
            </a:xfrm>
            <a:prstGeom prst="roundRect">
              <a:avLst>
                <a:gd fmla="val 16667" name="adj"/>
              </a:avLst>
            </a:prstGeom>
            <a:solidFill>
              <a:srgbClr val="04336A"/>
            </a:solidFill>
            <a:ln>
              <a:noFill/>
            </a:ln>
            <a:effectLst>
              <a:outerShdw blurRad="44450" algn="ctr" dir="5400000" dist="27940">
                <a:srgbClr val="000000">
                  <a:alpha val="31764"/>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7100">
                <a:solidFill>
                  <a:schemeClr val="lt1"/>
                </a:solidFill>
                <a:latin typeface="Calibri"/>
                <a:ea typeface="Calibri"/>
                <a:cs typeface="Calibri"/>
                <a:sym typeface="Calibri"/>
              </a:endParaRPr>
            </a:p>
          </p:txBody>
        </p:sp>
        <p:sp>
          <p:nvSpPr>
            <p:cNvPr id="38" name="Google Shape;38;p7"/>
            <p:cNvSpPr/>
            <p:nvPr/>
          </p:nvSpPr>
          <p:spPr>
            <a:xfrm>
              <a:off x="2304288" y="2084832"/>
              <a:ext cx="956310" cy="807720"/>
            </a:xfrm>
            <a:prstGeom prst="roundRect">
              <a:avLst>
                <a:gd fmla="val 16667" name="adj"/>
              </a:avLst>
            </a:prstGeom>
            <a:solidFill>
              <a:schemeClr val="dk2"/>
            </a:solidFill>
            <a:ln>
              <a:noFill/>
            </a:ln>
            <a:effectLst>
              <a:outerShdw blurRad="44450" algn="ctr" dir="5400000" dist="27940">
                <a:srgbClr val="000000">
                  <a:alpha val="31764"/>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7100">
                <a:solidFill>
                  <a:schemeClr val="lt1"/>
                </a:solidFill>
                <a:latin typeface="Calibri"/>
                <a:ea typeface="Calibri"/>
                <a:cs typeface="Calibri"/>
                <a:sym typeface="Calibri"/>
              </a:endParaRPr>
            </a:p>
          </p:txBody>
        </p:sp>
        <p:sp>
          <p:nvSpPr>
            <p:cNvPr id="39" name="Google Shape;39;p7"/>
            <p:cNvSpPr/>
            <p:nvPr/>
          </p:nvSpPr>
          <p:spPr>
            <a:xfrm>
              <a:off x="0" y="0"/>
              <a:ext cx="1296670" cy="1358900"/>
            </a:xfrm>
            <a:prstGeom prst="roundRect">
              <a:avLst>
                <a:gd fmla="val 16667" name="adj"/>
              </a:avLst>
            </a:prstGeom>
            <a:gradFill>
              <a:gsLst>
                <a:gs pos="0">
                  <a:srgbClr val="4EB6A1"/>
                </a:gs>
                <a:gs pos="50000">
                  <a:srgbClr val="1FB298"/>
                </a:gs>
                <a:gs pos="100000">
                  <a:srgbClr val="15A38A"/>
                </a:gs>
              </a:gsLst>
              <a:lin ang="5400000" scaled="0"/>
            </a:gradFill>
            <a:ln>
              <a:noFill/>
            </a:ln>
            <a:effectLst>
              <a:outerShdw blurRad="44450" algn="ctr" dir="5400000" dist="27940">
                <a:srgbClr val="000000">
                  <a:alpha val="31764"/>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7100">
                <a:solidFill>
                  <a:schemeClr val="lt1"/>
                </a:solidFill>
                <a:latin typeface="Calibri"/>
                <a:ea typeface="Calibri"/>
                <a:cs typeface="Calibri"/>
                <a:sym typeface="Calibri"/>
              </a:endParaRPr>
            </a:p>
          </p:txBody>
        </p:sp>
      </p:grpSp>
      <p:grpSp>
        <p:nvGrpSpPr>
          <p:cNvPr id="40" name="Google Shape;40;p7"/>
          <p:cNvGrpSpPr/>
          <p:nvPr/>
        </p:nvGrpSpPr>
        <p:grpSpPr>
          <a:xfrm>
            <a:off x="22091418" y="174928"/>
            <a:ext cx="1930695" cy="1978149"/>
            <a:chOff x="0" y="0"/>
            <a:chExt cx="2801620" cy="3473450"/>
          </a:xfrm>
        </p:grpSpPr>
        <p:sp>
          <p:nvSpPr>
            <p:cNvPr id="41" name="Google Shape;41;p7"/>
            <p:cNvSpPr/>
            <p:nvPr/>
          </p:nvSpPr>
          <p:spPr>
            <a:xfrm>
              <a:off x="0" y="990600"/>
              <a:ext cx="1403350" cy="1275715"/>
            </a:xfrm>
            <a:prstGeom prst="roundRect">
              <a:avLst>
                <a:gd fmla="val 16667" name="adj"/>
              </a:avLst>
            </a:prstGeom>
            <a:gradFill>
              <a:gsLst>
                <a:gs pos="0">
                  <a:srgbClr val="4778DD"/>
                </a:gs>
                <a:gs pos="50000">
                  <a:srgbClr val="0066DE"/>
                </a:gs>
                <a:gs pos="100000">
                  <a:srgbClr val="0058CB"/>
                </a:gs>
              </a:gsLst>
              <a:lin ang="5400000" scaled="0"/>
            </a:gradFill>
            <a:ln>
              <a:noFill/>
            </a:ln>
            <a:effectLst>
              <a:outerShdw blurRad="44450" algn="ctr" dir="5400000" dist="27940">
                <a:srgbClr val="000000">
                  <a:alpha val="31764"/>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7100">
                <a:solidFill>
                  <a:schemeClr val="lt1"/>
                </a:solidFill>
                <a:latin typeface="Calibri"/>
                <a:ea typeface="Calibri"/>
                <a:cs typeface="Calibri"/>
                <a:sym typeface="Calibri"/>
              </a:endParaRPr>
            </a:p>
          </p:txBody>
        </p:sp>
        <p:sp>
          <p:nvSpPr>
            <p:cNvPr id="42" name="Google Shape;42;p7"/>
            <p:cNvSpPr/>
            <p:nvPr/>
          </p:nvSpPr>
          <p:spPr>
            <a:xfrm>
              <a:off x="781050" y="2381250"/>
              <a:ext cx="616585" cy="594995"/>
            </a:xfrm>
            <a:prstGeom prst="roundRect">
              <a:avLst>
                <a:gd fmla="val 16667" name="adj"/>
              </a:avLst>
            </a:prstGeom>
            <a:solidFill>
              <a:schemeClr val="accent1"/>
            </a:solidFill>
            <a:ln>
              <a:noFill/>
            </a:ln>
            <a:effectLst>
              <a:outerShdw blurRad="44450" algn="ctr" dir="5400000" dist="27940">
                <a:srgbClr val="000000">
                  <a:alpha val="31764"/>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7100">
                <a:solidFill>
                  <a:schemeClr val="lt1"/>
                </a:solidFill>
                <a:latin typeface="Calibri"/>
                <a:ea typeface="Calibri"/>
                <a:cs typeface="Calibri"/>
                <a:sym typeface="Calibri"/>
              </a:endParaRPr>
            </a:p>
          </p:txBody>
        </p:sp>
        <p:sp>
          <p:nvSpPr>
            <p:cNvPr id="43" name="Google Shape;43;p7"/>
            <p:cNvSpPr/>
            <p:nvPr/>
          </p:nvSpPr>
          <p:spPr>
            <a:xfrm>
              <a:off x="1581150" y="1466850"/>
              <a:ext cx="403860" cy="509905"/>
            </a:xfrm>
            <a:prstGeom prst="roundRect">
              <a:avLst>
                <a:gd fmla="val 16667" name="adj"/>
              </a:avLst>
            </a:prstGeom>
            <a:solidFill>
              <a:srgbClr val="04336A"/>
            </a:solidFill>
            <a:ln>
              <a:noFill/>
            </a:ln>
            <a:effectLst>
              <a:outerShdw blurRad="44450" algn="ctr" dir="5400000" dist="27940">
                <a:srgbClr val="000000">
                  <a:alpha val="31764"/>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7100">
                <a:solidFill>
                  <a:schemeClr val="lt1"/>
                </a:solidFill>
                <a:latin typeface="Calibri"/>
                <a:ea typeface="Calibri"/>
                <a:cs typeface="Calibri"/>
                <a:sym typeface="Calibri"/>
              </a:endParaRPr>
            </a:p>
          </p:txBody>
        </p:sp>
        <p:sp>
          <p:nvSpPr>
            <p:cNvPr id="44" name="Google Shape;44;p7"/>
            <p:cNvSpPr/>
            <p:nvPr/>
          </p:nvSpPr>
          <p:spPr>
            <a:xfrm>
              <a:off x="1504950" y="2114550"/>
              <a:ext cx="1296670" cy="1358900"/>
            </a:xfrm>
            <a:prstGeom prst="roundRect">
              <a:avLst>
                <a:gd fmla="val 16667" name="adj"/>
              </a:avLst>
            </a:prstGeom>
            <a:solidFill>
              <a:schemeClr val="dk2"/>
            </a:solidFill>
            <a:ln>
              <a:noFill/>
            </a:ln>
            <a:effectLst>
              <a:outerShdw blurRad="44450" algn="ctr" dir="5400000" dist="27940">
                <a:srgbClr val="000000">
                  <a:alpha val="31764"/>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7100">
                <a:solidFill>
                  <a:schemeClr val="dk1"/>
                </a:solidFill>
                <a:latin typeface="Calibri"/>
                <a:ea typeface="Calibri"/>
                <a:cs typeface="Calibri"/>
                <a:sym typeface="Calibri"/>
              </a:endParaRPr>
            </a:p>
          </p:txBody>
        </p:sp>
        <p:sp>
          <p:nvSpPr>
            <p:cNvPr id="45" name="Google Shape;45;p7"/>
            <p:cNvSpPr/>
            <p:nvPr/>
          </p:nvSpPr>
          <p:spPr>
            <a:xfrm>
              <a:off x="1504950" y="0"/>
              <a:ext cx="1296670" cy="1358900"/>
            </a:xfrm>
            <a:prstGeom prst="roundRect">
              <a:avLst>
                <a:gd fmla="val 16667" name="adj"/>
              </a:avLst>
            </a:prstGeom>
            <a:gradFill>
              <a:gsLst>
                <a:gs pos="0">
                  <a:srgbClr val="4EB6A1"/>
                </a:gs>
                <a:gs pos="50000">
                  <a:srgbClr val="1FB298"/>
                </a:gs>
                <a:gs pos="100000">
                  <a:srgbClr val="15A38A"/>
                </a:gs>
              </a:gsLst>
              <a:lin ang="5400000" scaled="0"/>
            </a:gradFill>
            <a:ln>
              <a:noFill/>
            </a:ln>
            <a:effectLst>
              <a:outerShdw blurRad="44450" algn="ctr" dir="5400000" dist="27940">
                <a:srgbClr val="000000">
                  <a:alpha val="31764"/>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7100">
                <a:solidFill>
                  <a:schemeClr val="lt1"/>
                </a:solidFill>
                <a:latin typeface="Calibri"/>
                <a:ea typeface="Calibri"/>
                <a:cs typeface="Calibri"/>
                <a:sym typeface="Calibri"/>
              </a:endParaRPr>
            </a:p>
          </p:txBody>
        </p:sp>
      </p:grpSp>
      <p:pic>
        <p:nvPicPr>
          <p:cNvPr id="46" name="Google Shape;46;p7"/>
          <p:cNvPicPr preferRelativeResize="0"/>
          <p:nvPr/>
        </p:nvPicPr>
        <p:blipFill rotWithShape="1">
          <a:blip r:embed="rId2">
            <a:alphaModFix/>
          </a:blip>
          <a:srcRect b="0" l="0" r="0" t="0"/>
          <a:stretch/>
        </p:blipFill>
        <p:spPr>
          <a:xfrm>
            <a:off x="-3622" y="101973"/>
            <a:ext cx="4768442" cy="1133113"/>
          </a:xfrm>
          <a:prstGeom prst="rect">
            <a:avLst/>
          </a:prstGeom>
          <a:noFill/>
          <a:ln>
            <a:noFill/>
          </a:ln>
        </p:spPr>
      </p:pic>
      <p:pic>
        <p:nvPicPr>
          <p:cNvPr id="47" name="Google Shape;47;p7"/>
          <p:cNvPicPr preferRelativeResize="0"/>
          <p:nvPr/>
        </p:nvPicPr>
        <p:blipFill rotWithShape="1">
          <a:blip r:embed="rId3">
            <a:alphaModFix/>
          </a:blip>
          <a:srcRect b="0" l="0" r="0" t="0"/>
          <a:stretch/>
        </p:blipFill>
        <p:spPr>
          <a:xfrm>
            <a:off x="21489800" y="12731152"/>
            <a:ext cx="2393719" cy="66355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e Título" type="title">
  <p:cSld name="TITLE">
    <p:spTree>
      <p:nvGrpSpPr>
        <p:cNvPr id="48" name="Shape 48"/>
        <p:cNvGrpSpPr/>
        <p:nvPr/>
      </p:nvGrpSpPr>
      <p:grpSpPr>
        <a:xfrm>
          <a:off x="0" y="0"/>
          <a:ext cx="0" cy="0"/>
          <a:chOff x="0" y="0"/>
          <a:chExt cx="0" cy="0"/>
        </a:xfrm>
      </p:grpSpPr>
      <p:sp>
        <p:nvSpPr>
          <p:cNvPr id="49" name="Google Shape;49;p8"/>
          <p:cNvSpPr txBox="1"/>
          <p:nvPr>
            <p:ph type="ctrTitle"/>
          </p:nvPr>
        </p:nvSpPr>
        <p:spPr>
          <a:xfrm>
            <a:off x="3047405" y="2244986"/>
            <a:ext cx="18284429" cy="4775753"/>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2"/>
              </a:buClr>
              <a:buSzPts val="11900"/>
              <a:buFont typeface="Poppins"/>
              <a:buNone/>
              <a:defRPr sz="119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8"/>
          <p:cNvSpPr txBox="1"/>
          <p:nvPr>
            <p:ph idx="1" type="subTitle"/>
          </p:nvPr>
        </p:nvSpPr>
        <p:spPr>
          <a:xfrm>
            <a:off x="3047405" y="7204910"/>
            <a:ext cx="18284429" cy="3311907"/>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2000"/>
              </a:spcBef>
              <a:spcAft>
                <a:spcPts val="0"/>
              </a:spcAft>
              <a:buClr>
                <a:schemeClr val="dk1"/>
              </a:buClr>
              <a:buSzPts val="4800"/>
              <a:buNone/>
              <a:defRPr sz="4800"/>
            </a:lvl1pPr>
            <a:lvl2pPr lvl="1" algn="ctr">
              <a:lnSpc>
                <a:spcPct val="90000"/>
              </a:lnSpc>
              <a:spcBef>
                <a:spcPts val="1000"/>
              </a:spcBef>
              <a:spcAft>
                <a:spcPts val="0"/>
              </a:spcAft>
              <a:buClr>
                <a:schemeClr val="dk1"/>
              </a:buClr>
              <a:buSzPts val="4000"/>
              <a:buNone/>
              <a:defRPr sz="4000"/>
            </a:lvl2pPr>
            <a:lvl3pPr lvl="2" algn="ctr">
              <a:lnSpc>
                <a:spcPct val="90000"/>
              </a:lnSpc>
              <a:spcBef>
                <a:spcPts val="1000"/>
              </a:spcBef>
              <a:spcAft>
                <a:spcPts val="0"/>
              </a:spcAft>
              <a:buClr>
                <a:schemeClr val="dk1"/>
              </a:buClr>
              <a:buSzPts val="3600"/>
              <a:buNone/>
              <a:defRPr sz="3600"/>
            </a:lvl3pPr>
            <a:lvl4pPr lvl="3" algn="ctr">
              <a:lnSpc>
                <a:spcPct val="90000"/>
              </a:lnSpc>
              <a:spcBef>
                <a:spcPts val="1000"/>
              </a:spcBef>
              <a:spcAft>
                <a:spcPts val="0"/>
              </a:spcAft>
              <a:buClr>
                <a:schemeClr val="dk1"/>
              </a:buClr>
              <a:buSzPts val="3100"/>
              <a:buNone/>
              <a:defRPr sz="3100"/>
            </a:lvl4pPr>
            <a:lvl5pPr lvl="4" algn="ctr">
              <a:lnSpc>
                <a:spcPct val="90000"/>
              </a:lnSpc>
              <a:spcBef>
                <a:spcPts val="1000"/>
              </a:spcBef>
              <a:spcAft>
                <a:spcPts val="0"/>
              </a:spcAft>
              <a:buClr>
                <a:schemeClr val="dk1"/>
              </a:buClr>
              <a:buSzPts val="3100"/>
              <a:buNone/>
              <a:defRPr sz="3100"/>
            </a:lvl5pPr>
            <a:lvl6pPr lvl="5" algn="ctr">
              <a:lnSpc>
                <a:spcPct val="90000"/>
              </a:lnSpc>
              <a:spcBef>
                <a:spcPts val="1000"/>
              </a:spcBef>
              <a:spcAft>
                <a:spcPts val="0"/>
              </a:spcAft>
              <a:buClr>
                <a:schemeClr val="dk1"/>
              </a:buClr>
              <a:buSzPts val="3100"/>
              <a:buNone/>
              <a:defRPr sz="3100"/>
            </a:lvl6pPr>
            <a:lvl7pPr lvl="6" algn="ctr">
              <a:lnSpc>
                <a:spcPct val="90000"/>
              </a:lnSpc>
              <a:spcBef>
                <a:spcPts val="1000"/>
              </a:spcBef>
              <a:spcAft>
                <a:spcPts val="0"/>
              </a:spcAft>
              <a:buClr>
                <a:schemeClr val="dk1"/>
              </a:buClr>
              <a:buSzPts val="3100"/>
              <a:buNone/>
              <a:defRPr sz="3100"/>
            </a:lvl7pPr>
            <a:lvl8pPr lvl="7" algn="ctr">
              <a:lnSpc>
                <a:spcPct val="90000"/>
              </a:lnSpc>
              <a:spcBef>
                <a:spcPts val="1000"/>
              </a:spcBef>
              <a:spcAft>
                <a:spcPts val="0"/>
              </a:spcAft>
              <a:buClr>
                <a:schemeClr val="dk1"/>
              </a:buClr>
              <a:buSzPts val="3100"/>
              <a:buNone/>
              <a:defRPr sz="3100"/>
            </a:lvl8pPr>
            <a:lvl9pPr lvl="8" algn="ctr">
              <a:lnSpc>
                <a:spcPct val="90000"/>
              </a:lnSpc>
              <a:spcBef>
                <a:spcPts val="1000"/>
              </a:spcBef>
              <a:spcAft>
                <a:spcPts val="0"/>
              </a:spcAft>
              <a:buClr>
                <a:schemeClr val="dk1"/>
              </a:buClr>
              <a:buSzPts val="3100"/>
              <a:buNone/>
              <a:defRPr sz="3100"/>
            </a:lvl9pPr>
          </a:lstStyle>
          <a:p/>
        </p:txBody>
      </p:sp>
      <p:sp>
        <p:nvSpPr>
          <p:cNvPr id="51" name="Google Shape;51;p8"/>
          <p:cNvSpPr txBox="1"/>
          <p:nvPr>
            <p:ph idx="10" type="dt"/>
          </p:nvPr>
        </p:nvSpPr>
        <p:spPr>
          <a:xfrm>
            <a:off x="1676072" y="12714177"/>
            <a:ext cx="5485329" cy="730335"/>
          </a:xfrm>
          <a:prstGeom prst="rect">
            <a:avLst/>
          </a:prstGeom>
          <a:noFill/>
          <a:ln>
            <a:noFill/>
          </a:ln>
        </p:spPr>
        <p:txBody>
          <a:bodyPr anchorCtr="0" anchor="t" bIns="45700" lIns="91400" spcFirstLastPara="1" rIns="91400" wrap="square" tIns="45700">
            <a:noAutofit/>
          </a:bodyPr>
          <a:lstStyle>
            <a:lvl1pPr lvl="0" marR="0" rtl="0" algn="l">
              <a:spcBef>
                <a:spcPts val="0"/>
              </a:spcBef>
              <a:spcAft>
                <a:spcPts val="0"/>
              </a:spcAft>
              <a:buSzPts val="1400"/>
              <a:buNone/>
              <a:defRPr sz="4300">
                <a:solidFill>
                  <a:schemeClr val="dk1"/>
                </a:solidFill>
                <a:latin typeface="Calibri"/>
                <a:ea typeface="Calibri"/>
                <a:cs typeface="Calibri"/>
                <a:sym typeface="Calibri"/>
              </a:defRPr>
            </a:lvl1pPr>
            <a:lvl2pPr lvl="1"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9pPr>
          </a:lstStyle>
          <a:p/>
        </p:txBody>
      </p:sp>
      <p:sp>
        <p:nvSpPr>
          <p:cNvPr id="52" name="Google Shape;52;p8"/>
          <p:cNvSpPr txBox="1"/>
          <p:nvPr>
            <p:ph idx="11" type="ftr"/>
          </p:nvPr>
        </p:nvSpPr>
        <p:spPr>
          <a:xfrm>
            <a:off x="8075623" y="12714177"/>
            <a:ext cx="8227993" cy="730335"/>
          </a:xfrm>
          <a:prstGeom prst="rect">
            <a:avLst/>
          </a:prstGeom>
          <a:noFill/>
          <a:ln>
            <a:noFill/>
          </a:ln>
        </p:spPr>
        <p:txBody>
          <a:bodyPr anchorCtr="0" anchor="t" bIns="45700" lIns="91400" spcFirstLastPara="1" rIns="91400" wrap="square" tIns="45700">
            <a:noAutofit/>
          </a:bodyPr>
          <a:lstStyle>
            <a:lvl1pPr lvl="0" marR="0" rtl="0" algn="l">
              <a:spcBef>
                <a:spcPts val="0"/>
              </a:spcBef>
              <a:spcAft>
                <a:spcPts val="0"/>
              </a:spcAft>
              <a:buSzPts val="1400"/>
              <a:buNone/>
              <a:defRPr sz="4300">
                <a:solidFill>
                  <a:schemeClr val="dk1"/>
                </a:solidFill>
                <a:latin typeface="Calibri"/>
                <a:ea typeface="Calibri"/>
                <a:cs typeface="Calibri"/>
                <a:sym typeface="Calibri"/>
              </a:defRPr>
            </a:lvl1pPr>
            <a:lvl2pPr lvl="1"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300" u="none" cap="none" strike="noStrike">
                <a:solidFill>
                  <a:schemeClr val="dk1"/>
                </a:solidFill>
                <a:latin typeface="Calibri"/>
                <a:ea typeface="Calibri"/>
                <a:cs typeface="Calibri"/>
                <a:sym typeface="Calibri"/>
              </a:defRPr>
            </a:lvl9pPr>
          </a:lstStyle>
          <a:p/>
        </p:txBody>
      </p:sp>
      <p:sp>
        <p:nvSpPr>
          <p:cNvPr id="53" name="Google Shape;53;p8"/>
          <p:cNvSpPr txBox="1"/>
          <p:nvPr>
            <p:ph idx="12" type="sldNum"/>
          </p:nvPr>
        </p:nvSpPr>
        <p:spPr>
          <a:xfrm>
            <a:off x="22636070" y="297028"/>
            <a:ext cx="1485958" cy="726548"/>
          </a:xfrm>
          <a:prstGeom prst="rect">
            <a:avLst/>
          </a:prstGeom>
          <a:noFill/>
          <a:ln>
            <a:noFill/>
          </a:ln>
        </p:spPr>
        <p:txBody>
          <a:bodyPr anchorCtr="0" anchor="t" bIns="45700" lIns="91400" spcFirstLastPara="1" rIns="91400" wrap="square" tIns="45700">
            <a:noAutofit/>
          </a:bodyPr>
          <a:lstStyle>
            <a:lvl1pPr indent="0" lvl="0" marL="0" marR="0" rtl="0" algn="l">
              <a:spcBef>
                <a:spcPts val="0"/>
              </a:spcBef>
              <a:buNone/>
              <a:defRPr sz="2900">
                <a:solidFill>
                  <a:schemeClr val="lt1"/>
                </a:solidFill>
                <a:latin typeface="Arial"/>
                <a:ea typeface="Arial"/>
                <a:cs typeface="Arial"/>
                <a:sym typeface="Arial"/>
              </a:defRPr>
            </a:lvl1pPr>
            <a:lvl2pPr indent="0" lvl="1" marL="0" marR="0" rtl="0" algn="l">
              <a:spcBef>
                <a:spcPts val="0"/>
              </a:spcBef>
              <a:buNone/>
              <a:defRPr sz="2900">
                <a:solidFill>
                  <a:schemeClr val="lt1"/>
                </a:solidFill>
                <a:latin typeface="Arial"/>
                <a:ea typeface="Arial"/>
                <a:cs typeface="Arial"/>
                <a:sym typeface="Arial"/>
              </a:defRPr>
            </a:lvl2pPr>
            <a:lvl3pPr indent="0" lvl="2" marL="0" marR="0" rtl="0" algn="l">
              <a:spcBef>
                <a:spcPts val="0"/>
              </a:spcBef>
              <a:buNone/>
              <a:defRPr sz="2900">
                <a:solidFill>
                  <a:schemeClr val="lt1"/>
                </a:solidFill>
                <a:latin typeface="Arial"/>
                <a:ea typeface="Arial"/>
                <a:cs typeface="Arial"/>
                <a:sym typeface="Arial"/>
              </a:defRPr>
            </a:lvl3pPr>
            <a:lvl4pPr indent="0" lvl="3" marL="0" marR="0" rtl="0" algn="l">
              <a:spcBef>
                <a:spcPts val="0"/>
              </a:spcBef>
              <a:buNone/>
              <a:defRPr sz="2900">
                <a:solidFill>
                  <a:schemeClr val="lt1"/>
                </a:solidFill>
                <a:latin typeface="Arial"/>
                <a:ea typeface="Arial"/>
                <a:cs typeface="Arial"/>
                <a:sym typeface="Arial"/>
              </a:defRPr>
            </a:lvl4pPr>
            <a:lvl5pPr indent="0" lvl="4" marL="0" marR="0" rtl="0" algn="l">
              <a:spcBef>
                <a:spcPts val="0"/>
              </a:spcBef>
              <a:buNone/>
              <a:defRPr sz="2900">
                <a:solidFill>
                  <a:schemeClr val="lt1"/>
                </a:solidFill>
                <a:latin typeface="Arial"/>
                <a:ea typeface="Arial"/>
                <a:cs typeface="Arial"/>
                <a:sym typeface="Arial"/>
              </a:defRPr>
            </a:lvl5pPr>
            <a:lvl6pPr indent="0" lvl="5" marL="0" marR="0" rtl="0" algn="l">
              <a:spcBef>
                <a:spcPts val="0"/>
              </a:spcBef>
              <a:buNone/>
              <a:defRPr sz="2900">
                <a:solidFill>
                  <a:schemeClr val="lt1"/>
                </a:solidFill>
                <a:latin typeface="Arial"/>
                <a:ea typeface="Arial"/>
                <a:cs typeface="Arial"/>
                <a:sym typeface="Arial"/>
              </a:defRPr>
            </a:lvl6pPr>
            <a:lvl7pPr indent="0" lvl="6" marL="0" marR="0" rtl="0" algn="l">
              <a:spcBef>
                <a:spcPts val="0"/>
              </a:spcBef>
              <a:buNone/>
              <a:defRPr sz="2900">
                <a:solidFill>
                  <a:schemeClr val="lt1"/>
                </a:solidFill>
                <a:latin typeface="Arial"/>
                <a:ea typeface="Arial"/>
                <a:cs typeface="Arial"/>
                <a:sym typeface="Arial"/>
              </a:defRPr>
            </a:lvl7pPr>
            <a:lvl8pPr indent="0" lvl="7" marL="0" marR="0" rtl="0" algn="l">
              <a:spcBef>
                <a:spcPts val="0"/>
              </a:spcBef>
              <a:buNone/>
              <a:defRPr sz="2900">
                <a:solidFill>
                  <a:schemeClr val="lt1"/>
                </a:solidFill>
                <a:latin typeface="Arial"/>
                <a:ea typeface="Arial"/>
                <a:cs typeface="Arial"/>
                <a:sym typeface="Arial"/>
              </a:defRPr>
            </a:lvl8pPr>
            <a:lvl9pPr indent="0" lvl="8" marL="0" marR="0" rtl="0" algn="l">
              <a:spcBef>
                <a:spcPts val="0"/>
              </a:spcBef>
              <a:buNone/>
              <a:defRPr sz="2900">
                <a:solidFill>
                  <a:schemeClr val="lt1"/>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 name="Shape 9"/>
        <p:cNvGrpSpPr/>
        <p:nvPr/>
      </p:nvGrpSpPr>
      <p:grpSpPr>
        <a:xfrm>
          <a:off x="0" y="0"/>
          <a:ext cx="0" cy="0"/>
          <a:chOff x="0" y="0"/>
          <a:chExt cx="0" cy="0"/>
        </a:xfrm>
      </p:grpSpPr>
      <p:sp>
        <p:nvSpPr>
          <p:cNvPr id="10" name="Google Shape;10;p1"/>
          <p:cNvSpPr/>
          <p:nvPr/>
        </p:nvSpPr>
        <p:spPr>
          <a:xfrm>
            <a:off x="22976496" y="752641"/>
            <a:ext cx="713279" cy="713315"/>
          </a:xfrm>
          <a:prstGeom prst="ellipse">
            <a:avLst/>
          </a:prstGeom>
          <a:solidFill>
            <a:srgbClr val="26AC9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4300" u="none" cap="none" strike="noStrike">
              <a:solidFill>
                <a:schemeClr val="lt1"/>
              </a:solidFill>
              <a:latin typeface="Calibri"/>
              <a:ea typeface="Calibri"/>
              <a:cs typeface="Calibri"/>
              <a:sym typeface="Calibri"/>
            </a:endParaRPr>
          </a:p>
        </p:txBody>
      </p:sp>
      <p:sp>
        <p:nvSpPr>
          <p:cNvPr id="11" name="Google Shape;11;p1"/>
          <p:cNvSpPr txBox="1"/>
          <p:nvPr>
            <p:ph type="title"/>
          </p:nvPr>
        </p:nvSpPr>
        <p:spPr>
          <a:xfrm>
            <a:off x="1676073" y="730338"/>
            <a:ext cx="21027093" cy="265143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2"/>
              </a:buClr>
              <a:buSzPts val="8800"/>
              <a:buFont typeface="Poppins"/>
              <a:buNone/>
              <a:defRPr b="1" i="0" sz="8800" u="none" cap="none" strike="noStrike">
                <a:solidFill>
                  <a:schemeClr val="dk2"/>
                </a:solidFill>
                <a:latin typeface="Poppins"/>
                <a:ea typeface="Poppins"/>
                <a:cs typeface="Poppins"/>
                <a:sym typeface="Poppi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1"/>
          <p:cNvSpPr txBox="1"/>
          <p:nvPr>
            <p:ph idx="1" type="body"/>
          </p:nvPr>
        </p:nvSpPr>
        <p:spPr>
          <a:xfrm>
            <a:off x="1676073" y="3651673"/>
            <a:ext cx="21027093" cy="8703684"/>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90000"/>
              </a:lnSpc>
              <a:spcBef>
                <a:spcPts val="2000"/>
              </a:spcBef>
              <a:spcAft>
                <a:spcPts val="0"/>
              </a:spcAft>
              <a:buClr>
                <a:schemeClr val="dk1"/>
              </a:buClr>
              <a:buSzPts val="5700"/>
              <a:buFont typeface="Arial"/>
              <a:buNone/>
              <a:defRPr b="0" i="0" sz="5700" u="none" cap="none" strike="noStrike">
                <a:solidFill>
                  <a:schemeClr val="dk1"/>
                </a:solidFill>
                <a:latin typeface="Lato Light"/>
                <a:ea typeface="Lato Light"/>
                <a:cs typeface="Lato Light"/>
                <a:sym typeface="Lato Light"/>
              </a:defRPr>
            </a:lvl1pPr>
            <a:lvl2pPr indent="-228600" lvl="1" marL="914400" marR="0" rtl="0" algn="l">
              <a:lnSpc>
                <a:spcPct val="90000"/>
              </a:lnSpc>
              <a:spcBef>
                <a:spcPts val="1000"/>
              </a:spcBef>
              <a:spcAft>
                <a:spcPts val="0"/>
              </a:spcAft>
              <a:buClr>
                <a:schemeClr val="dk1"/>
              </a:buClr>
              <a:buSzPts val="4800"/>
              <a:buFont typeface="Arial"/>
              <a:buNone/>
              <a:defRPr b="0" i="0" sz="4800" u="none" cap="none" strike="noStrike">
                <a:solidFill>
                  <a:schemeClr val="dk1"/>
                </a:solidFill>
                <a:latin typeface="Lato Light"/>
                <a:ea typeface="Lato Light"/>
                <a:cs typeface="Lato Light"/>
                <a:sym typeface="Lato Light"/>
              </a:defRPr>
            </a:lvl2pPr>
            <a:lvl3pPr indent="-228600" lvl="2" marL="1371600" marR="0" rtl="0" algn="l">
              <a:lnSpc>
                <a:spcPct val="90000"/>
              </a:lnSpc>
              <a:spcBef>
                <a:spcPts val="1000"/>
              </a:spcBef>
              <a:spcAft>
                <a:spcPts val="0"/>
              </a:spcAft>
              <a:buClr>
                <a:schemeClr val="dk1"/>
              </a:buClr>
              <a:buSzPts val="4000"/>
              <a:buFont typeface="Arial"/>
              <a:buNone/>
              <a:defRPr b="0" i="0" sz="4000" u="none" cap="none" strike="noStrike">
                <a:solidFill>
                  <a:schemeClr val="dk1"/>
                </a:solidFill>
                <a:latin typeface="Lato Light"/>
                <a:ea typeface="Lato Light"/>
                <a:cs typeface="Lato Light"/>
                <a:sym typeface="Lato Light"/>
              </a:defRPr>
            </a:lvl3pPr>
            <a:lvl4pPr indent="-228600" lvl="3" marL="1828800" marR="0" rtl="0" algn="l">
              <a:lnSpc>
                <a:spcPct val="90000"/>
              </a:lnSpc>
              <a:spcBef>
                <a:spcPts val="1000"/>
              </a:spcBef>
              <a:spcAft>
                <a:spcPts val="0"/>
              </a:spcAft>
              <a:buClr>
                <a:schemeClr val="dk1"/>
              </a:buClr>
              <a:buSzPts val="3600"/>
              <a:buFont typeface="Arial"/>
              <a:buNone/>
              <a:defRPr b="0" i="0" sz="3600" u="none" cap="none" strike="noStrike">
                <a:solidFill>
                  <a:schemeClr val="dk1"/>
                </a:solidFill>
                <a:latin typeface="Lato Light"/>
                <a:ea typeface="Lato Light"/>
                <a:cs typeface="Lato Light"/>
                <a:sym typeface="Lato Light"/>
              </a:defRPr>
            </a:lvl4pPr>
            <a:lvl5pPr indent="-228600" lvl="4" marL="2286000" marR="0" rtl="0" algn="l">
              <a:lnSpc>
                <a:spcPct val="90000"/>
              </a:lnSpc>
              <a:spcBef>
                <a:spcPts val="1000"/>
              </a:spcBef>
              <a:spcAft>
                <a:spcPts val="0"/>
              </a:spcAft>
              <a:buClr>
                <a:schemeClr val="dk1"/>
              </a:buClr>
              <a:buSzPts val="3600"/>
              <a:buFont typeface="Arial"/>
              <a:buNone/>
              <a:defRPr b="0" i="0" sz="3600" u="none" cap="none" strike="noStrike">
                <a:solidFill>
                  <a:schemeClr val="dk1"/>
                </a:solidFill>
                <a:latin typeface="Lato Light"/>
                <a:ea typeface="Lato Light"/>
                <a:cs typeface="Lato Light"/>
                <a:sym typeface="Lato Light"/>
              </a:defRPr>
            </a:lvl5pPr>
            <a:lvl6pPr indent="-457200" lvl="5" marL="27432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6pPr>
            <a:lvl7pPr indent="-457200" lvl="6" marL="32004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7pPr>
            <a:lvl8pPr indent="-457200" lvl="7" marL="36576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8pPr>
            <a:lvl9pPr indent="-457200" lvl="8" marL="41148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9pPr>
          </a:lstStyle>
          <a:p/>
        </p:txBody>
      </p:sp>
      <p:sp>
        <p:nvSpPr>
          <p:cNvPr id="13" name="Google Shape;13;p1"/>
          <p:cNvSpPr/>
          <p:nvPr/>
        </p:nvSpPr>
        <p:spPr>
          <a:xfrm>
            <a:off x="22987009" y="620947"/>
            <a:ext cx="713295" cy="1038684"/>
          </a:xfrm>
          <a:prstGeom prst="ellipse">
            <a:avLst/>
          </a:prstGeom>
          <a:noFill/>
          <a:ln>
            <a:noFill/>
          </a:ln>
        </p:spPr>
        <p:txBody>
          <a:bodyPr anchorCtr="0" anchor="ctr" bIns="45700" lIns="45700" spcFirstLastPara="1" rIns="45700" wrap="square" tIns="45700">
            <a:noAutofit/>
          </a:bodyPr>
          <a:lstStyle/>
          <a:p>
            <a:pPr indent="0" lvl="0" marL="0" marR="0" rtl="0" algn="ctr">
              <a:spcBef>
                <a:spcPts val="0"/>
              </a:spcBef>
              <a:spcAft>
                <a:spcPts val="0"/>
              </a:spcAft>
              <a:buNone/>
            </a:pPr>
            <a:fld id="{00000000-1234-1234-1234-123412341234}" type="slidenum">
              <a:rPr b="0" i="0" lang="pt-BR" sz="2100" u="none" cap="none" strike="noStrike">
                <a:solidFill>
                  <a:schemeClr val="lt1"/>
                </a:solidFill>
                <a:latin typeface="Poppins Medium"/>
                <a:ea typeface="Poppins Medium"/>
                <a:cs typeface="Poppins Medium"/>
                <a:sym typeface="Poppins Medium"/>
              </a:rPr>
              <a:t>‹#›</a:t>
            </a:fld>
            <a:endParaRPr b="0" i="0" sz="2100" u="none" cap="none" strike="noStrike">
              <a:solidFill>
                <a:schemeClr val="lt1"/>
              </a:solidFill>
              <a:latin typeface="Poppins Medium"/>
              <a:ea typeface="Poppins Medium"/>
              <a:cs typeface="Poppins Medium"/>
              <a:sym typeface="Poppins Medium"/>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www.pycaret.org"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9"/>
          <p:cNvSpPr txBox="1"/>
          <p:nvPr/>
        </p:nvSpPr>
        <p:spPr>
          <a:xfrm>
            <a:off x="387019" y="748150"/>
            <a:ext cx="15746700" cy="163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5000">
                <a:solidFill>
                  <a:schemeClr val="lt1"/>
                </a:solidFill>
              </a:rPr>
              <a:t>Apresentação de TCC </a:t>
            </a:r>
            <a:endParaRPr sz="5000">
              <a:solidFill>
                <a:schemeClr val="lt1"/>
              </a:solidFill>
            </a:endParaRPr>
          </a:p>
          <a:p>
            <a:pPr indent="0" lvl="0" marL="0" marR="0" rtl="0" algn="l">
              <a:spcBef>
                <a:spcPts val="0"/>
              </a:spcBef>
              <a:spcAft>
                <a:spcPts val="0"/>
              </a:spcAft>
              <a:buClr>
                <a:srgbClr val="000000"/>
              </a:buClr>
              <a:buFont typeface="Arial"/>
              <a:buNone/>
            </a:pPr>
            <a:r>
              <a:rPr lang="pt-BR" sz="5000">
                <a:solidFill>
                  <a:schemeClr val="lt1"/>
                </a:solidFill>
              </a:rPr>
              <a:t>MBA Data Science 2019</a:t>
            </a:r>
            <a:endParaRPr sz="5000">
              <a:solidFill>
                <a:schemeClr val="lt1"/>
              </a:solidFill>
            </a:endParaRPr>
          </a:p>
        </p:txBody>
      </p:sp>
      <p:sp>
        <p:nvSpPr>
          <p:cNvPr id="59" name="Google Shape;59;p9"/>
          <p:cNvSpPr txBox="1"/>
          <p:nvPr/>
        </p:nvSpPr>
        <p:spPr>
          <a:xfrm>
            <a:off x="387027" y="4774000"/>
            <a:ext cx="20238900" cy="4171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pt-BR" sz="6000">
                <a:solidFill>
                  <a:schemeClr val="lt1"/>
                </a:solidFill>
              </a:rPr>
              <a:t>ANÁLISE DE MODELOS DE APRENDIZADO DE MÁQUINA PARA PREDIÇÃO DE FALHA MECÂNICA</a:t>
            </a:r>
            <a:endParaRPr b="1" sz="6000">
              <a:solidFill>
                <a:schemeClr val="lt1"/>
              </a:solidFill>
            </a:endParaRPr>
          </a:p>
          <a:p>
            <a:pPr indent="0" lvl="0" marL="0" marR="0" rtl="0" algn="l">
              <a:spcBef>
                <a:spcPts val="0"/>
              </a:spcBef>
              <a:spcAft>
                <a:spcPts val="0"/>
              </a:spcAft>
              <a:buNone/>
            </a:pPr>
            <a:r>
              <a:rPr b="1" lang="pt-BR" sz="6000">
                <a:solidFill>
                  <a:schemeClr val="lt1"/>
                </a:solidFill>
              </a:rPr>
              <a:t>DE EQUIPAMENTOS FLORESTAIS</a:t>
            </a:r>
            <a:endParaRPr b="1" sz="6000">
              <a:solidFill>
                <a:schemeClr val="lt1"/>
              </a:solidFill>
            </a:endParaRPr>
          </a:p>
          <a:p>
            <a:pPr indent="0" lvl="0" marL="0" marR="0" rtl="0" algn="l">
              <a:spcBef>
                <a:spcPts val="0"/>
              </a:spcBef>
              <a:spcAft>
                <a:spcPts val="0"/>
              </a:spcAft>
              <a:buNone/>
            </a:pPr>
            <a:r>
              <a:t/>
            </a:r>
            <a:endParaRPr b="1" sz="8500">
              <a:solidFill>
                <a:schemeClr val="lt1"/>
              </a:solidFill>
            </a:endParaRPr>
          </a:p>
        </p:txBody>
      </p:sp>
      <p:sp>
        <p:nvSpPr>
          <p:cNvPr id="60" name="Google Shape;60;p9"/>
          <p:cNvSpPr txBox="1"/>
          <p:nvPr/>
        </p:nvSpPr>
        <p:spPr>
          <a:xfrm>
            <a:off x="671850" y="8653150"/>
            <a:ext cx="16801200" cy="39096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pt-BR" sz="4400">
                <a:solidFill>
                  <a:schemeClr val="lt1"/>
                </a:solidFill>
              </a:rPr>
              <a:t>Aluno: </a:t>
            </a:r>
            <a:r>
              <a:rPr b="1" lang="pt-BR" sz="4400">
                <a:solidFill>
                  <a:schemeClr val="lt1"/>
                </a:solidFill>
              </a:rPr>
              <a:t>Jean Carlos da Cruz</a:t>
            </a:r>
            <a:endParaRPr b="1" sz="4400">
              <a:solidFill>
                <a:schemeClr val="lt1"/>
              </a:solidFill>
            </a:endParaRPr>
          </a:p>
          <a:p>
            <a:pPr indent="0" lvl="0" marL="0" marR="0" rtl="0" algn="r">
              <a:spcBef>
                <a:spcPts val="0"/>
              </a:spcBef>
              <a:spcAft>
                <a:spcPts val="0"/>
              </a:spcAft>
              <a:buNone/>
            </a:pPr>
            <a:r>
              <a:rPr lang="pt-BR" sz="4400">
                <a:solidFill>
                  <a:schemeClr val="lt1"/>
                </a:solidFill>
              </a:rPr>
              <a:t>Orientador: Denise Prado Kronbauer</a:t>
            </a:r>
            <a:endParaRPr sz="4400">
              <a:solidFill>
                <a:schemeClr val="lt1"/>
              </a:solidFill>
            </a:endParaRPr>
          </a:p>
          <a:p>
            <a:pPr indent="0" lvl="0" marL="0" marR="0" rtl="0" algn="r">
              <a:spcBef>
                <a:spcPts val="0"/>
              </a:spcBef>
              <a:spcAft>
                <a:spcPts val="0"/>
              </a:spcAft>
              <a:buNone/>
            </a:pPr>
            <a:r>
              <a:rPr lang="pt-BR" sz="4400">
                <a:solidFill>
                  <a:schemeClr val="lt1"/>
                </a:solidFill>
              </a:rPr>
              <a:t>Faculdade de Tecnologia SENAI Mato Grosso – Cuiabá-MT</a:t>
            </a:r>
            <a:endParaRPr sz="4400">
              <a:solidFill>
                <a:schemeClr val="lt1"/>
              </a:solidFill>
            </a:endParaRPr>
          </a:p>
          <a:p>
            <a:pPr indent="0" lvl="0" marL="0" marR="0" rtl="0" algn="l">
              <a:spcBef>
                <a:spcPts val="0"/>
              </a:spcBef>
              <a:spcAft>
                <a:spcPts val="0"/>
              </a:spcAft>
              <a:buNone/>
            </a:pPr>
            <a:r>
              <a:t/>
            </a:r>
            <a:endParaRPr sz="4400">
              <a:solidFill>
                <a:schemeClr val="lt1"/>
              </a:solidFill>
            </a:endParaRPr>
          </a:p>
          <a:p>
            <a:pPr indent="0" lvl="0" marL="0" marR="0" rtl="0" algn="l">
              <a:spcBef>
                <a:spcPts val="0"/>
              </a:spcBef>
              <a:spcAft>
                <a:spcPts val="0"/>
              </a:spcAft>
              <a:buNone/>
            </a:pPr>
            <a:r>
              <a:t/>
            </a:r>
            <a:endParaRPr sz="72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8"/>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FUNDAMENTAÇÃO TEÓRICA </a:t>
            </a:r>
            <a:endParaRPr sz="6000"/>
          </a:p>
          <a:p>
            <a:pPr indent="0" lvl="0" marL="0" marR="0" rtl="0" algn="l">
              <a:spcBef>
                <a:spcPts val="0"/>
              </a:spcBef>
              <a:spcAft>
                <a:spcPts val="0"/>
              </a:spcAft>
              <a:buNone/>
            </a:pPr>
            <a:r>
              <a:t/>
            </a:r>
            <a:endParaRPr sz="6000"/>
          </a:p>
        </p:txBody>
      </p:sp>
      <p:sp>
        <p:nvSpPr>
          <p:cNvPr id="151" name="Google Shape;151;p18"/>
          <p:cNvSpPr txBox="1"/>
          <p:nvPr/>
        </p:nvSpPr>
        <p:spPr>
          <a:xfrm>
            <a:off x="1317850" y="3015100"/>
            <a:ext cx="11121900" cy="94200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b="1" lang="pt-BR" sz="3000">
                <a:solidFill>
                  <a:schemeClr val="dk2"/>
                </a:solidFill>
              </a:rPr>
              <a:t>PYTHON</a:t>
            </a:r>
            <a:r>
              <a:rPr b="1" lang="pt-BR" sz="3000">
                <a:solidFill>
                  <a:schemeClr val="dk2"/>
                </a:solidFill>
              </a:rPr>
              <a:t>:</a:t>
            </a:r>
            <a:endParaRPr b="1"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Criado por Guido van Rossum no final dos anos 80, como sucessor da linguagem ABC, o Python teve sua primeira publicação em 1991 na versão 0.9.0 (ROSSUM, 2009);</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Python em comparação a outras linguagens não utiliza colchetes para delimitar blocos, apresenta também menos exceções sintáticas e casos especiais que linguagens como C ou Pascal (PYTHON SOFTWARE FOUNDATION, 2012);</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Atualmente a grande quantidade de pacotes em bibliotecas disponíveis é considerada uma das maiores forças da linguagem Python (PIOTROWSKI, 2006). Em setembro de 2021 o repositório oficial de pacotes de terceiros continha mais de 300.000 pacotes com os mais diversos objetivos, tais quais: análise de dados, aprendizado de máquina, desenvolvimento de aplicativos mobile, processamento de texto, processamento de imagens, etc.  </a:t>
            </a:r>
            <a:endParaRPr sz="3000">
              <a:solidFill>
                <a:schemeClr val="dk2"/>
              </a:solidFill>
            </a:endParaRPr>
          </a:p>
        </p:txBody>
      </p:sp>
      <p:sp>
        <p:nvSpPr>
          <p:cNvPr id="152" name="Google Shape;152;p18"/>
          <p:cNvSpPr txBox="1"/>
          <p:nvPr/>
        </p:nvSpPr>
        <p:spPr>
          <a:xfrm>
            <a:off x="12771775" y="3015100"/>
            <a:ext cx="11121900" cy="11082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t/>
            </a:r>
            <a:endParaRPr b="1" sz="3000">
              <a:solidFill>
                <a:schemeClr val="dk2"/>
              </a:solidFill>
            </a:endParaRPr>
          </a:p>
          <a:p>
            <a:pPr indent="0" lvl="0" marL="914400" rtl="0" algn="just">
              <a:spcBef>
                <a:spcPts val="0"/>
              </a:spcBef>
              <a:spcAft>
                <a:spcPts val="0"/>
              </a:spcAft>
              <a:buNone/>
            </a:pPr>
            <a:r>
              <a:t/>
            </a:r>
            <a:endParaRPr sz="3000">
              <a:solidFill>
                <a:schemeClr val="dk2"/>
              </a:solidFill>
            </a:endParaRPr>
          </a:p>
        </p:txBody>
      </p:sp>
      <p:sp>
        <p:nvSpPr>
          <p:cNvPr id="153" name="Google Shape;153;p18"/>
          <p:cNvSpPr txBox="1"/>
          <p:nvPr/>
        </p:nvSpPr>
        <p:spPr>
          <a:xfrm>
            <a:off x="12771775" y="3127550"/>
            <a:ext cx="11121900" cy="66495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b="1" lang="pt-BR" sz="3000">
                <a:solidFill>
                  <a:schemeClr val="dk2"/>
                </a:solidFill>
              </a:rPr>
              <a:t>PYCARET</a:t>
            </a:r>
            <a:r>
              <a:rPr b="1" lang="pt-BR" sz="3000">
                <a:solidFill>
                  <a:schemeClr val="dk2"/>
                </a:solidFill>
              </a:rPr>
              <a:t>:</a:t>
            </a:r>
            <a:endParaRPr b="1"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A biblioteca de código aberto em Python PyCaret, é uma ferramenta de baixo código que automatiza fluxos de trabalho de aprendizado de máquina. A biblioteca possui uma solução de ponta a ponta de gestão de modelos que acelera de forma exponencial o ciclo de experimentação e aumenta a produtividade dos projetos que a utilizam (MOEZ, 2020);</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A biblioteca encapsula diversas outras bibliotecas de aprendizado de máquina, tais quais: scikit-learn, XGBoost, LightGBM, CatBoost, spaCy, Optuna, Hyperopt, Ray, etc. (MOEZ, 2020).</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p:txBody>
      </p:sp>
      <p:pic>
        <p:nvPicPr>
          <p:cNvPr id="154" name="Google Shape;154;p18"/>
          <p:cNvPicPr preferRelativeResize="0"/>
          <p:nvPr/>
        </p:nvPicPr>
        <p:blipFill>
          <a:blip r:embed="rId3">
            <a:alphaModFix/>
          </a:blip>
          <a:stretch>
            <a:fillRect/>
          </a:stretch>
        </p:blipFill>
        <p:spPr>
          <a:xfrm>
            <a:off x="16086450" y="9777050"/>
            <a:ext cx="4260275" cy="1504500"/>
          </a:xfrm>
          <a:prstGeom prst="rect">
            <a:avLst/>
          </a:prstGeom>
          <a:noFill/>
          <a:ln>
            <a:noFill/>
          </a:ln>
        </p:spPr>
      </p:pic>
      <p:sp>
        <p:nvSpPr>
          <p:cNvPr id="155" name="Google Shape;155;p18"/>
          <p:cNvSpPr txBox="1"/>
          <p:nvPr/>
        </p:nvSpPr>
        <p:spPr>
          <a:xfrm>
            <a:off x="16405913" y="11281550"/>
            <a:ext cx="4412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t>Fonte: </a:t>
            </a:r>
            <a:r>
              <a:rPr lang="pt-BR" sz="2000"/>
              <a:t>https://pycaret.org/</a:t>
            </a:r>
            <a:endParaRPr sz="2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9"/>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MATERIAIS E MÉTODOS</a:t>
            </a:r>
            <a:endParaRPr sz="6000"/>
          </a:p>
        </p:txBody>
      </p:sp>
      <p:sp>
        <p:nvSpPr>
          <p:cNvPr id="161" name="Google Shape;161;p19"/>
          <p:cNvSpPr txBox="1"/>
          <p:nvPr/>
        </p:nvSpPr>
        <p:spPr>
          <a:xfrm>
            <a:off x="1317850" y="3015100"/>
            <a:ext cx="11121900" cy="103437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b="1" lang="pt-BR" sz="3000">
                <a:solidFill>
                  <a:schemeClr val="dk2"/>
                </a:solidFill>
              </a:rPr>
              <a:t>LOCAL E PROCESSOS</a:t>
            </a:r>
            <a:r>
              <a:rPr b="1" lang="pt-BR" sz="3000">
                <a:solidFill>
                  <a:schemeClr val="dk2"/>
                </a:solidFill>
              </a:rPr>
              <a:t>:</a:t>
            </a:r>
            <a:endParaRPr b="1"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O presente estudo foi realizado a partir de dados de manutenção mecânica realizados em equipamentos que atuam na etapa de colheita florestal de Tectona grandis L. F. (Teca) em três regiões do estado de Mato Grosso (Cáceres, Rosário Oeste e Tangará da Serra). A empresa dispõe de </a:t>
            </a:r>
            <a:r>
              <a:rPr b="1" lang="pt-BR" sz="3000">
                <a:solidFill>
                  <a:schemeClr val="dk2"/>
                </a:solidFill>
              </a:rPr>
              <a:t>42 </a:t>
            </a:r>
            <a:r>
              <a:rPr lang="pt-BR" sz="3000">
                <a:solidFill>
                  <a:schemeClr val="dk2"/>
                </a:solidFill>
              </a:rPr>
              <a:t>equipamentos que atuam em três etapas no processo de colheita, sendo eles: Corte, Arraste, Baldeio e Carga;</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A empresa possui departamento de manutenção próprio, composto por um time de mais de 10 pessoas (entre líderes, mecânicos e auxiliares), onde esse time </a:t>
            </a:r>
            <a:r>
              <a:rPr lang="pt-BR" sz="3000">
                <a:solidFill>
                  <a:schemeClr val="dk2"/>
                </a:solidFill>
              </a:rPr>
              <a:t>realiza as manutenções de duas formas, sendo elas: Preventivas ou Corretivas;</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A e</a:t>
            </a:r>
            <a:r>
              <a:rPr lang="pt-BR" sz="3000">
                <a:solidFill>
                  <a:schemeClr val="dk2"/>
                </a:solidFill>
              </a:rPr>
              <a:t>mpresa dispõe de software de mercado que auxilia na coleta de dados de manutenção em campo. Uma vez inseridos, os dados são sincronizados com o banco de dados Microsoft SQL Server da companhia, onde as informações são armazenadas.</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p:txBody>
      </p:sp>
      <p:sp>
        <p:nvSpPr>
          <p:cNvPr id="162" name="Google Shape;162;p19"/>
          <p:cNvSpPr txBox="1"/>
          <p:nvPr/>
        </p:nvSpPr>
        <p:spPr>
          <a:xfrm>
            <a:off x="12771775" y="3015100"/>
            <a:ext cx="11121900" cy="11082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t/>
            </a:r>
            <a:endParaRPr b="1" sz="3000">
              <a:solidFill>
                <a:schemeClr val="dk2"/>
              </a:solidFill>
            </a:endParaRPr>
          </a:p>
          <a:p>
            <a:pPr indent="0" lvl="0" marL="914400" rtl="0" algn="just">
              <a:spcBef>
                <a:spcPts val="0"/>
              </a:spcBef>
              <a:spcAft>
                <a:spcPts val="0"/>
              </a:spcAft>
              <a:buNone/>
            </a:pPr>
            <a:r>
              <a:t/>
            </a:r>
            <a:endParaRPr sz="3000">
              <a:solidFill>
                <a:schemeClr val="dk2"/>
              </a:solidFill>
            </a:endParaRPr>
          </a:p>
        </p:txBody>
      </p:sp>
      <p:sp>
        <p:nvSpPr>
          <p:cNvPr id="163" name="Google Shape;163;p19"/>
          <p:cNvSpPr txBox="1"/>
          <p:nvPr/>
        </p:nvSpPr>
        <p:spPr>
          <a:xfrm>
            <a:off x="12771775" y="3127550"/>
            <a:ext cx="11121900" cy="24936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b="1" lang="pt-BR" sz="3000">
                <a:solidFill>
                  <a:schemeClr val="dk2"/>
                </a:solidFill>
              </a:rPr>
              <a:t>BASE DE DADOS</a:t>
            </a:r>
            <a:r>
              <a:rPr b="1" lang="pt-BR" sz="3000">
                <a:solidFill>
                  <a:schemeClr val="dk2"/>
                </a:solidFill>
              </a:rPr>
              <a:t>:</a:t>
            </a:r>
            <a:endParaRPr b="1"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Ao total foram fornecidos 2.852 registros coletados entre os meses de janeiro de 2020 a janeiro de 2022, sendo fornecidos em formato .xlsx (Microsoft Excel). Os campos contidos no banco de dados são:</a:t>
            </a:r>
            <a:endParaRPr sz="3000">
              <a:solidFill>
                <a:schemeClr val="dk2"/>
              </a:solidFill>
            </a:endParaRPr>
          </a:p>
        </p:txBody>
      </p:sp>
      <p:pic>
        <p:nvPicPr>
          <p:cNvPr id="164" name="Google Shape;164;p19"/>
          <p:cNvPicPr preferRelativeResize="0"/>
          <p:nvPr/>
        </p:nvPicPr>
        <p:blipFill>
          <a:blip r:embed="rId3">
            <a:alphaModFix/>
          </a:blip>
          <a:stretch>
            <a:fillRect/>
          </a:stretch>
        </p:blipFill>
        <p:spPr>
          <a:xfrm>
            <a:off x="14369225" y="5491025"/>
            <a:ext cx="9015475" cy="7867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0"/>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MATERIAIS E MÉTODOS</a:t>
            </a:r>
            <a:endParaRPr sz="6000"/>
          </a:p>
        </p:txBody>
      </p:sp>
      <p:sp>
        <p:nvSpPr>
          <p:cNvPr id="170" name="Google Shape;170;p20"/>
          <p:cNvSpPr txBox="1"/>
          <p:nvPr/>
        </p:nvSpPr>
        <p:spPr>
          <a:xfrm>
            <a:off x="1317850" y="3015100"/>
            <a:ext cx="11121900" cy="89583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b="1" lang="pt-BR" sz="3000">
                <a:solidFill>
                  <a:schemeClr val="dk2"/>
                </a:solidFill>
              </a:rPr>
              <a:t>PROCESSAMENTO E MODELAGEM DOS DADOS</a:t>
            </a:r>
            <a:r>
              <a:rPr b="1" lang="pt-BR" sz="3000">
                <a:solidFill>
                  <a:schemeClr val="dk2"/>
                </a:solidFill>
              </a:rPr>
              <a:t>:</a:t>
            </a:r>
            <a:endParaRPr b="1"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O processamento dos dados foi realizado utilizando a linguagem Python e as seguintes bibliotecas open source: Numpy, Pandas, csv, datetime, seaborn e PyCaret. O código utilizado foi construído utilizando o framework de notebook utilizando a ferramenta Jupyter em nuvem através do serviço grátis Google Colaboratory. Nessa etapa o trabalho foi dividido em três etapas, </a:t>
            </a:r>
            <a:r>
              <a:rPr b="1" lang="pt-BR" sz="3000">
                <a:solidFill>
                  <a:schemeClr val="dk2"/>
                </a:solidFill>
              </a:rPr>
              <a:t>limpeza e tratamento dos dados recebidos</a:t>
            </a:r>
            <a:r>
              <a:rPr lang="pt-BR" sz="3000">
                <a:solidFill>
                  <a:schemeClr val="dk2"/>
                </a:solidFill>
              </a:rPr>
              <a:t>, </a:t>
            </a:r>
            <a:r>
              <a:rPr b="1" lang="pt-BR" sz="3000">
                <a:solidFill>
                  <a:schemeClr val="dk2"/>
                </a:solidFill>
              </a:rPr>
              <a:t>análise exploratória</a:t>
            </a:r>
            <a:r>
              <a:rPr lang="pt-BR" sz="3000">
                <a:solidFill>
                  <a:schemeClr val="dk2"/>
                </a:solidFill>
              </a:rPr>
              <a:t> e </a:t>
            </a:r>
            <a:r>
              <a:rPr b="1" lang="pt-BR" sz="3000">
                <a:solidFill>
                  <a:schemeClr val="dk2"/>
                </a:solidFill>
              </a:rPr>
              <a:t>modelagem dos dados</a:t>
            </a:r>
            <a:r>
              <a:rPr lang="pt-BR" sz="3000">
                <a:solidFill>
                  <a:schemeClr val="dk2"/>
                </a:solidFill>
              </a:rPr>
              <a:t>;</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a:p>
            <a:pPr indent="-419100" lvl="1" marL="914400" rtl="0" algn="just">
              <a:spcBef>
                <a:spcPts val="0"/>
              </a:spcBef>
              <a:spcAft>
                <a:spcPts val="0"/>
              </a:spcAft>
              <a:buClr>
                <a:schemeClr val="dk2"/>
              </a:buClr>
              <a:buSzPts val="3000"/>
              <a:buChar char="-"/>
            </a:pPr>
            <a:r>
              <a:rPr i="1" lang="pt-BR" sz="3000">
                <a:solidFill>
                  <a:schemeClr val="dk2"/>
                </a:solidFill>
              </a:rPr>
              <a:t>Limpeza e tratamento dos dados recebidos: </a:t>
            </a:r>
            <a:r>
              <a:rPr lang="pt-BR" sz="3000">
                <a:solidFill>
                  <a:schemeClr val="dk2"/>
                </a:solidFill>
              </a:rPr>
              <a:t>Foram removidas as colunas GROUP_NAME, MECHANIC, PURCHASE_DATE e BUILT_YEAR, uma vez que essas não têm utilização prática para o objetivo deste trabalho. Na base de dados havia informações de manutenções de equipamentos que não estão relacionados com a colheita florestal, dessa forma, esses registros foram removidos do conjunto.</a:t>
            </a:r>
            <a:endParaRPr i="1" sz="3000">
              <a:solidFill>
                <a:schemeClr val="dk2"/>
              </a:solidFill>
            </a:endParaRPr>
          </a:p>
        </p:txBody>
      </p:sp>
      <p:sp>
        <p:nvSpPr>
          <p:cNvPr id="171" name="Google Shape;171;p20"/>
          <p:cNvSpPr txBox="1"/>
          <p:nvPr/>
        </p:nvSpPr>
        <p:spPr>
          <a:xfrm>
            <a:off x="12771775" y="3015100"/>
            <a:ext cx="11121900" cy="11082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t/>
            </a:r>
            <a:endParaRPr b="1" sz="3000">
              <a:solidFill>
                <a:schemeClr val="dk2"/>
              </a:solidFill>
            </a:endParaRPr>
          </a:p>
          <a:p>
            <a:pPr indent="0" lvl="0" marL="914400" rtl="0" algn="just">
              <a:spcBef>
                <a:spcPts val="0"/>
              </a:spcBef>
              <a:spcAft>
                <a:spcPts val="0"/>
              </a:spcAft>
              <a:buNone/>
            </a:pPr>
            <a:r>
              <a:t/>
            </a:r>
            <a:endParaRPr sz="3000">
              <a:solidFill>
                <a:schemeClr val="dk2"/>
              </a:solidFill>
            </a:endParaRPr>
          </a:p>
        </p:txBody>
      </p:sp>
      <p:sp>
        <p:nvSpPr>
          <p:cNvPr id="172" name="Google Shape;172;p20"/>
          <p:cNvSpPr txBox="1"/>
          <p:nvPr/>
        </p:nvSpPr>
        <p:spPr>
          <a:xfrm>
            <a:off x="12771775" y="3015100"/>
            <a:ext cx="11121900" cy="86505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t/>
            </a:r>
            <a:endParaRPr b="1" sz="3000">
              <a:solidFill>
                <a:schemeClr val="dk2"/>
              </a:solidFill>
            </a:endParaRPr>
          </a:p>
          <a:p>
            <a:pPr indent="-419100" lvl="1" marL="914400" rtl="0" algn="just">
              <a:spcBef>
                <a:spcPts val="0"/>
              </a:spcBef>
              <a:spcAft>
                <a:spcPts val="0"/>
              </a:spcAft>
              <a:buClr>
                <a:schemeClr val="dk2"/>
              </a:buClr>
              <a:buSzPts val="3000"/>
              <a:buChar char="-"/>
            </a:pPr>
            <a:r>
              <a:rPr i="1" lang="pt-BR" sz="3000">
                <a:solidFill>
                  <a:schemeClr val="dk2"/>
                </a:solidFill>
              </a:rPr>
              <a:t>Análise exploratória</a:t>
            </a:r>
            <a:r>
              <a:rPr lang="pt-BR" sz="3000">
                <a:solidFill>
                  <a:schemeClr val="dk2"/>
                </a:solidFill>
              </a:rPr>
              <a:t>: Para guiar essa etapa foram definidas sete perguntas relevantes para o projeto, sendo elas:</a:t>
            </a:r>
            <a:endParaRPr sz="3000">
              <a:solidFill>
                <a:schemeClr val="dk2"/>
              </a:solidFill>
            </a:endParaRPr>
          </a:p>
          <a:p>
            <a:pPr indent="0" lvl="0" marL="0" rtl="0" algn="just">
              <a:spcBef>
                <a:spcPts val="0"/>
              </a:spcBef>
              <a:spcAft>
                <a:spcPts val="0"/>
              </a:spcAft>
              <a:buNone/>
            </a:pPr>
            <a:r>
              <a:t/>
            </a:r>
            <a:endParaRPr sz="3000">
              <a:solidFill>
                <a:schemeClr val="dk2"/>
              </a:solidFill>
            </a:endParaRPr>
          </a:p>
          <a:p>
            <a:pPr indent="0" lvl="0" marL="914400" rtl="0" algn="just">
              <a:spcBef>
                <a:spcPts val="0"/>
              </a:spcBef>
              <a:spcAft>
                <a:spcPts val="0"/>
              </a:spcAft>
              <a:buNone/>
            </a:pPr>
            <a:r>
              <a:rPr i="1" lang="pt-BR" sz="2500">
                <a:solidFill>
                  <a:schemeClr val="dk2"/>
                </a:solidFill>
              </a:rPr>
              <a:t>1- Qual equipamento e operação apresentou o maior número de manutenções?;</a:t>
            </a:r>
            <a:endParaRPr i="1" sz="2500">
              <a:solidFill>
                <a:schemeClr val="dk2"/>
              </a:solidFill>
            </a:endParaRPr>
          </a:p>
          <a:p>
            <a:pPr indent="0" lvl="0" marL="914400" rtl="0" algn="just">
              <a:spcBef>
                <a:spcPts val="0"/>
              </a:spcBef>
              <a:spcAft>
                <a:spcPts val="0"/>
              </a:spcAft>
              <a:buNone/>
            </a:pPr>
            <a:r>
              <a:t/>
            </a:r>
            <a:endParaRPr i="1" sz="2500">
              <a:solidFill>
                <a:schemeClr val="dk2"/>
              </a:solidFill>
            </a:endParaRPr>
          </a:p>
          <a:p>
            <a:pPr indent="0" lvl="0" marL="914400" rtl="0" algn="just">
              <a:spcBef>
                <a:spcPts val="0"/>
              </a:spcBef>
              <a:spcAft>
                <a:spcPts val="0"/>
              </a:spcAft>
              <a:buNone/>
            </a:pPr>
            <a:r>
              <a:rPr i="1" lang="pt-BR" sz="2500">
                <a:solidFill>
                  <a:schemeClr val="dk2"/>
                </a:solidFill>
              </a:rPr>
              <a:t>2- Qual é o tempo médio para manutenção em horas por mês?;</a:t>
            </a:r>
            <a:endParaRPr i="1" sz="2500">
              <a:solidFill>
                <a:schemeClr val="dk2"/>
              </a:solidFill>
            </a:endParaRPr>
          </a:p>
          <a:p>
            <a:pPr indent="0" lvl="0" marL="914400" rtl="0" algn="just">
              <a:spcBef>
                <a:spcPts val="0"/>
              </a:spcBef>
              <a:spcAft>
                <a:spcPts val="0"/>
              </a:spcAft>
              <a:buNone/>
            </a:pPr>
            <a:r>
              <a:t/>
            </a:r>
            <a:endParaRPr i="1" sz="2500">
              <a:solidFill>
                <a:schemeClr val="dk2"/>
              </a:solidFill>
            </a:endParaRPr>
          </a:p>
          <a:p>
            <a:pPr indent="0" lvl="0" marL="914400" rtl="0" algn="just">
              <a:spcBef>
                <a:spcPts val="0"/>
              </a:spcBef>
              <a:spcAft>
                <a:spcPts val="0"/>
              </a:spcAft>
              <a:buNone/>
            </a:pPr>
            <a:r>
              <a:rPr i="1" lang="pt-BR" sz="2500">
                <a:solidFill>
                  <a:schemeClr val="dk2"/>
                </a:solidFill>
              </a:rPr>
              <a:t>3- Qual é o tempo médio entre manutenções por máquina e grupo de operação?;</a:t>
            </a:r>
            <a:endParaRPr i="1" sz="2500">
              <a:solidFill>
                <a:schemeClr val="dk2"/>
              </a:solidFill>
            </a:endParaRPr>
          </a:p>
          <a:p>
            <a:pPr indent="0" lvl="0" marL="914400" rtl="0" algn="just">
              <a:spcBef>
                <a:spcPts val="0"/>
              </a:spcBef>
              <a:spcAft>
                <a:spcPts val="0"/>
              </a:spcAft>
              <a:buNone/>
            </a:pPr>
            <a:r>
              <a:t/>
            </a:r>
            <a:endParaRPr i="1" sz="2500">
              <a:solidFill>
                <a:schemeClr val="dk2"/>
              </a:solidFill>
            </a:endParaRPr>
          </a:p>
          <a:p>
            <a:pPr indent="0" lvl="0" marL="914400" rtl="0" algn="just">
              <a:spcBef>
                <a:spcPts val="0"/>
              </a:spcBef>
              <a:spcAft>
                <a:spcPts val="0"/>
              </a:spcAft>
              <a:buNone/>
            </a:pPr>
            <a:r>
              <a:rPr i="1" lang="pt-BR" sz="2500">
                <a:solidFill>
                  <a:schemeClr val="dk2"/>
                </a:solidFill>
              </a:rPr>
              <a:t>4- Entre as manutenções realizadas, quantas são Corretivas? Preventivas?;</a:t>
            </a:r>
            <a:endParaRPr i="1" sz="2500">
              <a:solidFill>
                <a:schemeClr val="dk2"/>
              </a:solidFill>
            </a:endParaRPr>
          </a:p>
          <a:p>
            <a:pPr indent="0" lvl="0" marL="914400" rtl="0" algn="just">
              <a:spcBef>
                <a:spcPts val="0"/>
              </a:spcBef>
              <a:spcAft>
                <a:spcPts val="0"/>
              </a:spcAft>
              <a:buNone/>
            </a:pPr>
            <a:r>
              <a:t/>
            </a:r>
            <a:endParaRPr i="1" sz="2500">
              <a:solidFill>
                <a:schemeClr val="dk2"/>
              </a:solidFill>
            </a:endParaRPr>
          </a:p>
          <a:p>
            <a:pPr indent="0" lvl="0" marL="914400" rtl="0" algn="just">
              <a:spcBef>
                <a:spcPts val="0"/>
              </a:spcBef>
              <a:spcAft>
                <a:spcPts val="0"/>
              </a:spcAft>
              <a:buNone/>
            </a:pPr>
            <a:r>
              <a:rPr i="1" lang="pt-BR" sz="2500">
                <a:solidFill>
                  <a:schemeClr val="dk2"/>
                </a:solidFill>
              </a:rPr>
              <a:t>5- Quais são as principais peças usadas nas manutenções?;</a:t>
            </a:r>
            <a:endParaRPr i="1" sz="2500">
              <a:solidFill>
                <a:schemeClr val="dk2"/>
              </a:solidFill>
            </a:endParaRPr>
          </a:p>
          <a:p>
            <a:pPr indent="0" lvl="0" marL="914400" rtl="0" algn="just">
              <a:spcBef>
                <a:spcPts val="0"/>
              </a:spcBef>
              <a:spcAft>
                <a:spcPts val="0"/>
              </a:spcAft>
              <a:buNone/>
            </a:pPr>
            <a:r>
              <a:t/>
            </a:r>
            <a:endParaRPr i="1" sz="2500">
              <a:solidFill>
                <a:schemeClr val="dk2"/>
              </a:solidFill>
            </a:endParaRPr>
          </a:p>
          <a:p>
            <a:pPr indent="0" lvl="0" marL="914400" rtl="0" algn="just">
              <a:spcBef>
                <a:spcPts val="0"/>
              </a:spcBef>
              <a:spcAft>
                <a:spcPts val="0"/>
              </a:spcAft>
              <a:buNone/>
            </a:pPr>
            <a:r>
              <a:rPr i="1" lang="pt-BR" sz="2500">
                <a:solidFill>
                  <a:schemeClr val="dk2"/>
                </a:solidFill>
              </a:rPr>
              <a:t>6- Qual a estação operacional com mais manutenções registradas?;</a:t>
            </a:r>
            <a:endParaRPr i="1" sz="2500">
              <a:solidFill>
                <a:schemeClr val="dk2"/>
              </a:solidFill>
            </a:endParaRPr>
          </a:p>
          <a:p>
            <a:pPr indent="0" lvl="0" marL="914400" rtl="0" algn="just">
              <a:spcBef>
                <a:spcPts val="0"/>
              </a:spcBef>
              <a:spcAft>
                <a:spcPts val="0"/>
              </a:spcAft>
              <a:buNone/>
            </a:pPr>
            <a:r>
              <a:t/>
            </a:r>
            <a:endParaRPr i="1" sz="2500">
              <a:solidFill>
                <a:schemeClr val="dk2"/>
              </a:solidFill>
            </a:endParaRPr>
          </a:p>
          <a:p>
            <a:pPr indent="0" lvl="0" marL="914400" rtl="0" algn="just">
              <a:spcBef>
                <a:spcPts val="0"/>
              </a:spcBef>
              <a:spcAft>
                <a:spcPts val="0"/>
              </a:spcAft>
              <a:buNone/>
            </a:pPr>
            <a:r>
              <a:rPr i="1" lang="pt-BR" sz="2500">
                <a:solidFill>
                  <a:schemeClr val="dk2"/>
                </a:solidFill>
              </a:rPr>
              <a:t>7- Qual é a idade média dos equipamentos por grupo de operação?</a:t>
            </a:r>
            <a:endParaRPr i="1" sz="2500">
              <a:solidFill>
                <a:schemeClr val="dk2"/>
              </a:solidFill>
            </a:endParaRPr>
          </a:p>
          <a:p>
            <a:pPr indent="0" lvl="0" marL="914400" rtl="0" algn="just">
              <a:spcBef>
                <a:spcPts val="0"/>
              </a:spcBef>
              <a:spcAft>
                <a:spcPts val="0"/>
              </a:spcAft>
              <a:buNone/>
            </a:pPr>
            <a:r>
              <a:t/>
            </a:r>
            <a:endParaRPr sz="30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1"/>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MATERIAIS E MÉTODOS</a:t>
            </a:r>
            <a:endParaRPr sz="6000"/>
          </a:p>
        </p:txBody>
      </p:sp>
      <p:sp>
        <p:nvSpPr>
          <p:cNvPr id="178" name="Google Shape;178;p21"/>
          <p:cNvSpPr txBox="1"/>
          <p:nvPr/>
        </p:nvSpPr>
        <p:spPr>
          <a:xfrm>
            <a:off x="1317850" y="3015100"/>
            <a:ext cx="11121900" cy="80349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b="1" lang="pt-BR" sz="3000">
                <a:solidFill>
                  <a:schemeClr val="dk2"/>
                </a:solidFill>
              </a:rPr>
              <a:t>PROCESSAMENTO E MODELAGEM DOS DADOS:</a:t>
            </a:r>
            <a:endParaRPr b="1" sz="3000">
              <a:solidFill>
                <a:schemeClr val="dk2"/>
              </a:solidFill>
            </a:endParaRPr>
          </a:p>
          <a:p>
            <a:pPr indent="-419100" lvl="1" marL="914400" rtl="0" algn="just">
              <a:spcBef>
                <a:spcPts val="0"/>
              </a:spcBef>
              <a:spcAft>
                <a:spcPts val="0"/>
              </a:spcAft>
              <a:buClr>
                <a:schemeClr val="dk2"/>
              </a:buClr>
              <a:buSzPts val="3000"/>
              <a:buChar char="-"/>
            </a:pPr>
            <a:r>
              <a:rPr i="1" lang="pt-BR" sz="3000">
                <a:solidFill>
                  <a:schemeClr val="dk2"/>
                </a:solidFill>
              </a:rPr>
              <a:t>Modelagem dos dados: </a:t>
            </a:r>
            <a:r>
              <a:rPr lang="pt-BR" sz="3000">
                <a:solidFill>
                  <a:schemeClr val="dk2"/>
                </a:solidFill>
              </a:rPr>
              <a:t>Nessa etapa de modelagem utilizou-se a biblioteca PyCaret. Os modelos selecionados foram: Regressão linear múltipla, Árvore de decisão, Floresta aleatória, Gradient boosting e regressão K vizinhos, por serem modelos de ampla utilização em nível acadêmico e privado;</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Definiu-se o </a:t>
            </a:r>
            <a:r>
              <a:rPr b="1" lang="pt-BR" sz="3000">
                <a:solidFill>
                  <a:schemeClr val="dk2"/>
                </a:solidFill>
              </a:rPr>
              <a:t>erro absoluto médio</a:t>
            </a:r>
            <a:r>
              <a:rPr lang="pt-BR" sz="3000">
                <a:solidFill>
                  <a:schemeClr val="dk2"/>
                </a:solidFill>
              </a:rPr>
              <a:t> e o </a:t>
            </a:r>
            <a:r>
              <a:rPr b="1" lang="pt-BR" sz="3000">
                <a:solidFill>
                  <a:schemeClr val="dk2"/>
                </a:solidFill>
              </a:rPr>
              <a:t>erro quadrático médio</a:t>
            </a:r>
            <a:r>
              <a:rPr lang="pt-BR" sz="3000">
                <a:solidFill>
                  <a:schemeClr val="dk2"/>
                </a:solidFill>
              </a:rPr>
              <a:t> como as métricas de sucesso dos modelos a serem analisados. A primeira métrica é utilizada comumente na avaliação de modelos, pois mede o erro entre pares de observações e é de fácil explicação, uma vez que ela é construída na mesma unidade dos dados. A segunda métrica, o erro quadrático, também mede a magnitude do erro, porém ao obter o quadrado antes da média, leva a uma maior ponderação a altos erros.</a:t>
            </a:r>
            <a:endParaRPr sz="3000">
              <a:solidFill>
                <a:schemeClr val="dk2"/>
              </a:solidFill>
            </a:endParaRPr>
          </a:p>
        </p:txBody>
      </p:sp>
      <p:sp>
        <p:nvSpPr>
          <p:cNvPr id="179" name="Google Shape;179;p21"/>
          <p:cNvSpPr txBox="1"/>
          <p:nvPr/>
        </p:nvSpPr>
        <p:spPr>
          <a:xfrm>
            <a:off x="12771775" y="3015100"/>
            <a:ext cx="11121900" cy="11082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t/>
            </a:r>
            <a:endParaRPr b="1" sz="3000">
              <a:solidFill>
                <a:schemeClr val="dk2"/>
              </a:solidFill>
            </a:endParaRPr>
          </a:p>
          <a:p>
            <a:pPr indent="0" lvl="0" marL="914400" rtl="0" algn="just">
              <a:spcBef>
                <a:spcPts val="0"/>
              </a:spcBef>
              <a:spcAft>
                <a:spcPts val="0"/>
              </a:spcAft>
              <a:buNone/>
            </a:pPr>
            <a:r>
              <a:t/>
            </a:r>
            <a:endParaRPr sz="3000">
              <a:solidFill>
                <a:schemeClr val="dk2"/>
              </a:solidFill>
            </a:endParaRPr>
          </a:p>
        </p:txBody>
      </p:sp>
      <p:sp>
        <p:nvSpPr>
          <p:cNvPr id="180" name="Google Shape;180;p21"/>
          <p:cNvSpPr txBox="1"/>
          <p:nvPr/>
        </p:nvSpPr>
        <p:spPr>
          <a:xfrm>
            <a:off x="12771775" y="3015100"/>
            <a:ext cx="11121900" cy="84966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t/>
            </a:r>
            <a:endParaRPr b="1" sz="3000">
              <a:solidFill>
                <a:schemeClr val="dk2"/>
              </a:solidFill>
            </a:endParaRPr>
          </a:p>
          <a:p>
            <a:pPr indent="-419100" lvl="0" marL="457200" rtl="0" algn="just">
              <a:spcBef>
                <a:spcPts val="0"/>
              </a:spcBef>
              <a:spcAft>
                <a:spcPts val="0"/>
              </a:spcAft>
              <a:buClr>
                <a:schemeClr val="dk2"/>
              </a:buClr>
              <a:buSzPts val="3000"/>
              <a:buChar char="-"/>
            </a:pPr>
            <a:r>
              <a:rPr lang="pt-BR" sz="3000">
                <a:solidFill>
                  <a:schemeClr val="dk2"/>
                </a:solidFill>
              </a:rPr>
              <a:t>Anteriormente à efetiva aplicação dos modelos de regressão, testou-se a distribuição das variáveis independentes que foram utilizadas bem como a correlação entre elas, utilizando o método de </a:t>
            </a:r>
            <a:r>
              <a:rPr b="1" lang="pt-BR" sz="3000">
                <a:solidFill>
                  <a:schemeClr val="dk2"/>
                </a:solidFill>
              </a:rPr>
              <a:t>Pearson</a:t>
            </a:r>
            <a:r>
              <a:rPr lang="pt-BR" sz="3000">
                <a:solidFill>
                  <a:schemeClr val="dk2"/>
                </a:solidFill>
              </a:rPr>
              <a:t>;</a:t>
            </a:r>
            <a:endParaRPr sz="3000">
              <a:solidFill>
                <a:schemeClr val="dk2"/>
              </a:solidFill>
            </a:endParaRPr>
          </a:p>
          <a:p>
            <a:pPr indent="0" lvl="0" marL="1371600" rtl="0" algn="just">
              <a:spcBef>
                <a:spcPts val="0"/>
              </a:spcBef>
              <a:spcAft>
                <a:spcPts val="0"/>
              </a:spcAft>
              <a:buNone/>
            </a:pPr>
            <a:r>
              <a:t/>
            </a:r>
            <a:endParaRPr sz="3000">
              <a:solidFill>
                <a:schemeClr val="dk2"/>
              </a:solidFill>
            </a:endParaRPr>
          </a:p>
          <a:p>
            <a:pPr indent="-419100" lvl="0" marL="457200" rtl="0" algn="just">
              <a:spcBef>
                <a:spcPts val="0"/>
              </a:spcBef>
              <a:spcAft>
                <a:spcPts val="0"/>
              </a:spcAft>
              <a:buClr>
                <a:schemeClr val="dk2"/>
              </a:buClr>
              <a:buSzPts val="3000"/>
              <a:buChar char="-"/>
            </a:pPr>
            <a:r>
              <a:rPr lang="pt-BR" sz="3000">
                <a:solidFill>
                  <a:schemeClr val="dk2"/>
                </a:solidFill>
              </a:rPr>
              <a:t>Após o primeiro teste dos modelos aplicados aos dados, obteve-se os resultados das métricas de sucesso. Com base nestes resultados selecionou-se o melhor modelo entre os analisados, e com base nesta seleção a ferramenta de “Tunning” do PyCaret foi utilizada com o objetivo de melhorar os resultados obtidos através do aumento do número de interações do modelo com os dados e alterando a métrica otimizadora para o erro médio absoluto. Após a etapa de tunning, realizou-se a análise de importância de cada variável independente utilizada no melhor modelo, bem como a análise de distribuição dos erros. </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2"/>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186" name="Google Shape;186;p22"/>
          <p:cNvSpPr txBox="1"/>
          <p:nvPr/>
        </p:nvSpPr>
        <p:spPr>
          <a:xfrm>
            <a:off x="1317850" y="3015100"/>
            <a:ext cx="22223700" cy="15699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b="1" lang="pt-BR" sz="3000">
                <a:solidFill>
                  <a:schemeClr val="dk2"/>
                </a:solidFill>
              </a:rPr>
              <a:t>RESULTADOS BASEADOS NA ANÁLISE EXPLORATÓRIA DOS DADOS</a:t>
            </a:r>
            <a:r>
              <a:rPr b="1" lang="pt-BR" sz="3000">
                <a:solidFill>
                  <a:schemeClr val="dk2"/>
                </a:solidFill>
              </a:rPr>
              <a:t>:</a:t>
            </a:r>
            <a:endParaRPr b="1" sz="3000">
              <a:solidFill>
                <a:schemeClr val="dk2"/>
              </a:solidFill>
            </a:endParaRPr>
          </a:p>
          <a:p>
            <a:pPr indent="0" lvl="0" marL="914400" rtl="0" algn="just">
              <a:spcBef>
                <a:spcPts val="0"/>
              </a:spcBef>
              <a:spcAft>
                <a:spcPts val="0"/>
              </a:spcAft>
              <a:buNone/>
            </a:pPr>
            <a:r>
              <a:rPr lang="pt-BR" sz="3000">
                <a:solidFill>
                  <a:schemeClr val="dk2"/>
                </a:solidFill>
              </a:rPr>
              <a:t>Por meio das perguntas formuladas na etapa de análise exploratória dos dados, observou-se padrões e tendências nos dados que serviram de embasamento para a seleção de variáveis independentes visando a predição do momento de falha.</a:t>
            </a:r>
            <a:endParaRPr sz="3000">
              <a:solidFill>
                <a:schemeClr val="dk2"/>
              </a:solidFill>
            </a:endParaRPr>
          </a:p>
        </p:txBody>
      </p:sp>
      <p:sp>
        <p:nvSpPr>
          <p:cNvPr id="187" name="Google Shape;187;p22"/>
          <p:cNvSpPr txBox="1"/>
          <p:nvPr/>
        </p:nvSpPr>
        <p:spPr>
          <a:xfrm>
            <a:off x="1410350" y="5046250"/>
            <a:ext cx="12666600" cy="532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3200">
                <a:solidFill>
                  <a:schemeClr val="dk2"/>
                </a:solidFill>
              </a:rPr>
              <a:t>1- QUAL EQUIPAMENTO E OPERAÇÃO APRESENTOU O MAIOR NÚMERO DE MANUTENÇÕES?</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Foi possível evidenciar que o equipamento HV08 é o equipamento com o maior número de manutenções registradas. Em linhas gerais, é possível evidenciar também que equipamentos com o código TAC, que são usados na atividade de baldeio, se mostram fortemente presentes entre os dez primeiros registros visualizados, indicando que essa grupo de atividade tem a maior frequência de manutenções entre todas as analisadas, representando mais de 50% do total de manutenções realizadas</a:t>
            </a:r>
            <a:endParaRPr i="1" sz="3000">
              <a:solidFill>
                <a:srgbClr val="434343"/>
              </a:solidFill>
            </a:endParaRPr>
          </a:p>
        </p:txBody>
      </p:sp>
      <p:pic>
        <p:nvPicPr>
          <p:cNvPr id="188" name="Google Shape;188;p22"/>
          <p:cNvPicPr preferRelativeResize="0"/>
          <p:nvPr/>
        </p:nvPicPr>
        <p:blipFill>
          <a:blip r:embed="rId3">
            <a:alphaModFix/>
          </a:blip>
          <a:stretch>
            <a:fillRect/>
          </a:stretch>
        </p:blipFill>
        <p:spPr>
          <a:xfrm>
            <a:off x="14906550" y="4445225"/>
            <a:ext cx="8854600" cy="8773175"/>
          </a:xfrm>
          <a:prstGeom prst="rect">
            <a:avLst/>
          </a:prstGeom>
          <a:noFill/>
          <a:ln>
            <a:noFill/>
          </a:ln>
        </p:spPr>
      </p:pic>
      <p:sp>
        <p:nvSpPr>
          <p:cNvPr id="189" name="Google Shape;189;p22"/>
          <p:cNvSpPr txBox="1"/>
          <p:nvPr/>
        </p:nvSpPr>
        <p:spPr>
          <a:xfrm>
            <a:off x="15305900" y="13218400"/>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Clr>
                <a:schemeClr val="dk2"/>
              </a:buClr>
              <a:buSzPts val="1100"/>
              <a:buFont typeface="Arial"/>
              <a:buNone/>
            </a:pPr>
            <a:r>
              <a:rPr b="1" lang="pt-BR">
                <a:solidFill>
                  <a:schemeClr val="dk2"/>
                </a:solidFill>
              </a:rPr>
              <a:t>Figura 1 -</a:t>
            </a:r>
            <a:r>
              <a:rPr lang="pt-BR">
                <a:solidFill>
                  <a:schemeClr val="dk2"/>
                </a:solidFill>
              </a:rPr>
              <a:t> Gráfico de barra ordenado para o número de manutenções por equipamento.</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3"/>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195" name="Google Shape;195;p23"/>
          <p:cNvSpPr txBox="1"/>
          <p:nvPr/>
        </p:nvSpPr>
        <p:spPr>
          <a:xfrm>
            <a:off x="1317850" y="3015100"/>
            <a:ext cx="22223700" cy="15699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b="1" lang="pt-BR" sz="3000">
                <a:solidFill>
                  <a:schemeClr val="dk2"/>
                </a:solidFill>
              </a:rPr>
              <a:t>RESULTADOS BASEADOS NA ANÁLISE EXPLORATÓRIA DOS DADOS:</a:t>
            </a:r>
            <a:endParaRPr b="1" sz="3000">
              <a:solidFill>
                <a:schemeClr val="dk2"/>
              </a:solidFill>
            </a:endParaRPr>
          </a:p>
          <a:p>
            <a:pPr indent="0" lvl="0" marL="914400" rtl="0" algn="just">
              <a:spcBef>
                <a:spcPts val="0"/>
              </a:spcBef>
              <a:spcAft>
                <a:spcPts val="0"/>
              </a:spcAft>
              <a:buNone/>
            </a:pPr>
            <a:r>
              <a:rPr lang="pt-BR" sz="3000">
                <a:solidFill>
                  <a:schemeClr val="dk2"/>
                </a:solidFill>
              </a:rPr>
              <a:t>Por meio das perguntas formuladas na etapa de análise exploratória dos dados, observou-se padrões e tendências nos dados que serviram de embasamento para a seleção de variáveis independentes visando a predição do momento de falha.</a:t>
            </a:r>
            <a:endParaRPr sz="3000">
              <a:solidFill>
                <a:schemeClr val="dk2"/>
              </a:solidFill>
            </a:endParaRPr>
          </a:p>
        </p:txBody>
      </p:sp>
      <p:sp>
        <p:nvSpPr>
          <p:cNvPr id="196" name="Google Shape;196;p23"/>
          <p:cNvSpPr txBox="1"/>
          <p:nvPr/>
        </p:nvSpPr>
        <p:spPr>
          <a:xfrm>
            <a:off x="1430325" y="4666875"/>
            <a:ext cx="8146500" cy="855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3200">
                <a:solidFill>
                  <a:schemeClr val="dk2"/>
                </a:solidFill>
              </a:rPr>
              <a:t>2- QUAL É O TEMPO MÉDIO PARA MANUTENÇÃO EM HORAS POR MÊS?</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O tempo médio para reparo nas manutenções dentro do conjunto de dados é de 43,96 horas. Analisando o resultado consolidado mês a mês são percebidos picos de aumento do tempo médio em relação a média, como exemplo, o mês de agosto de 2020 onde o tempo médio para manutenção foi superior a 300 horas  (Figura 3). Este dado indica que algumas manutenções nesse período foram demasiado longas em relação ao habitual, provavelmente uma falha mais complexa que demandou maiores cuidados ou aquisição de peça de reposição que não estava disponível em estoque no momento que a falha ocorreu.</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197" name="Google Shape;197;p23"/>
          <p:cNvSpPr txBox="1"/>
          <p:nvPr/>
        </p:nvSpPr>
        <p:spPr>
          <a:xfrm>
            <a:off x="13189375" y="11037325"/>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2 - Gráfico de linha ordenado por mês para o tempo médio para manutenção.</a:t>
            </a:r>
            <a:endParaRPr/>
          </a:p>
        </p:txBody>
      </p:sp>
      <p:pic>
        <p:nvPicPr>
          <p:cNvPr id="198" name="Google Shape;198;p23"/>
          <p:cNvPicPr preferRelativeResize="0"/>
          <p:nvPr/>
        </p:nvPicPr>
        <p:blipFill>
          <a:blip r:embed="rId3">
            <a:alphaModFix/>
          </a:blip>
          <a:stretch>
            <a:fillRect/>
          </a:stretch>
        </p:blipFill>
        <p:spPr>
          <a:xfrm>
            <a:off x="9576950" y="5579701"/>
            <a:ext cx="14603475" cy="545761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4"/>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204" name="Google Shape;204;p24"/>
          <p:cNvSpPr txBox="1"/>
          <p:nvPr/>
        </p:nvSpPr>
        <p:spPr>
          <a:xfrm>
            <a:off x="1317850" y="3015100"/>
            <a:ext cx="22223700" cy="15699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b="1" lang="pt-BR" sz="3000">
                <a:solidFill>
                  <a:schemeClr val="dk2"/>
                </a:solidFill>
              </a:rPr>
              <a:t>RESULTADOS BASEADOS NA ANÁLISE EXPLORATÓRIA DOS DADOS:</a:t>
            </a:r>
            <a:endParaRPr b="1" sz="3000">
              <a:solidFill>
                <a:schemeClr val="dk2"/>
              </a:solidFill>
            </a:endParaRPr>
          </a:p>
          <a:p>
            <a:pPr indent="0" lvl="0" marL="914400" rtl="0" algn="just">
              <a:spcBef>
                <a:spcPts val="0"/>
              </a:spcBef>
              <a:spcAft>
                <a:spcPts val="0"/>
              </a:spcAft>
              <a:buNone/>
            </a:pPr>
            <a:r>
              <a:rPr lang="pt-BR" sz="3000">
                <a:solidFill>
                  <a:schemeClr val="dk2"/>
                </a:solidFill>
              </a:rPr>
              <a:t>Por meio das perguntas formuladas na etapa de análise exploratória dos dados, observou-se padrões e tendências nos dados que serviram de embasamento para a seleção de variáveis independentes visando a predição do momento de falha.</a:t>
            </a:r>
            <a:endParaRPr sz="3000">
              <a:solidFill>
                <a:schemeClr val="dk2"/>
              </a:solidFill>
            </a:endParaRPr>
          </a:p>
        </p:txBody>
      </p:sp>
      <p:sp>
        <p:nvSpPr>
          <p:cNvPr id="205" name="Google Shape;205;p24"/>
          <p:cNvSpPr txBox="1"/>
          <p:nvPr/>
        </p:nvSpPr>
        <p:spPr>
          <a:xfrm>
            <a:off x="1430325" y="4666875"/>
            <a:ext cx="12007800" cy="624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3200">
                <a:solidFill>
                  <a:schemeClr val="dk2"/>
                </a:solidFill>
              </a:rPr>
              <a:t>3- QUAL É O TEMPO MÉDIO ENTRE MANUTENÇÕES POR MÁQUINA E GRUPO DE OPERAÇÃO?</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Para o cálculo do tempo médio entre manutenções um novo campo foi calculado, uma vez que essa informação não estava disponível de forma explícita no conjunto de dados. Essa variável foi obtida através da diferença entre os horímetros registrados da manutenção analisada e a anterior, gerando tal diferença em horas. O cálculo dessa variável gerou os primeiros indicadores onde foi possível evidenciar resultados incoerentes, como exemplo, tempos médios negativos. Esse fato indicou que existia algum problema nos dados de horímetro apontado em cada manutenção.</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206" name="Google Shape;206;p24"/>
          <p:cNvSpPr txBox="1"/>
          <p:nvPr/>
        </p:nvSpPr>
        <p:spPr>
          <a:xfrm>
            <a:off x="14906575" y="13031125"/>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3 - Gráfico de linha ordenado por máquina para o tempo médio entre manutenções.</a:t>
            </a:r>
            <a:endParaRPr b="1">
              <a:solidFill>
                <a:schemeClr val="dk2"/>
              </a:solidFill>
            </a:endParaRPr>
          </a:p>
        </p:txBody>
      </p:sp>
      <p:pic>
        <p:nvPicPr>
          <p:cNvPr id="207" name="Google Shape;207;p24"/>
          <p:cNvPicPr preferRelativeResize="0"/>
          <p:nvPr/>
        </p:nvPicPr>
        <p:blipFill>
          <a:blip r:embed="rId3">
            <a:alphaModFix/>
          </a:blip>
          <a:stretch>
            <a:fillRect/>
          </a:stretch>
        </p:blipFill>
        <p:spPr>
          <a:xfrm>
            <a:off x="14749633" y="4585000"/>
            <a:ext cx="8697842" cy="84461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5"/>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213" name="Google Shape;213;p25"/>
          <p:cNvSpPr txBox="1"/>
          <p:nvPr/>
        </p:nvSpPr>
        <p:spPr>
          <a:xfrm>
            <a:off x="1317850" y="3015100"/>
            <a:ext cx="22223700" cy="2031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sz="3000">
                <a:solidFill>
                  <a:schemeClr val="dk2"/>
                </a:solidFill>
              </a:rPr>
              <a:t>Sendo assim, não é possível utilizar tais números da maneira que foram disponibilizados na modelagem futura, sendo requerida uma análise mais detalhada sobre as possíveis correções. Para tal, foi plotada a dispersão do tempo médio entre manutenções por máquina (Figura 4).</a:t>
            </a:r>
            <a:endParaRPr sz="3000">
              <a:solidFill>
                <a:schemeClr val="dk2"/>
              </a:solidFill>
            </a:endParaRPr>
          </a:p>
          <a:p>
            <a:pPr indent="0" lvl="0" marL="914400" rtl="0" algn="just">
              <a:spcBef>
                <a:spcPts val="0"/>
              </a:spcBef>
              <a:spcAft>
                <a:spcPts val="0"/>
              </a:spcAft>
              <a:buNone/>
            </a:pPr>
            <a:r>
              <a:t/>
            </a:r>
            <a:endParaRPr b="1" sz="3000">
              <a:solidFill>
                <a:schemeClr val="dk2"/>
              </a:solidFill>
            </a:endParaRPr>
          </a:p>
        </p:txBody>
      </p:sp>
      <p:sp>
        <p:nvSpPr>
          <p:cNvPr id="214" name="Google Shape;214;p25"/>
          <p:cNvSpPr txBox="1"/>
          <p:nvPr/>
        </p:nvSpPr>
        <p:spPr>
          <a:xfrm>
            <a:off x="1470250" y="5184450"/>
            <a:ext cx="9931200" cy="664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pt-BR" sz="3000">
                <a:solidFill>
                  <a:srgbClr val="434343"/>
                </a:solidFill>
              </a:rPr>
              <a:t>Pelo gráfico de dispersão percebe-se que existem muitos outliers nos dados. Provavelmente esse problema tenha acontecido por falhas na digitação, erros de sincronização, erro entre o apontamento em papel e o aplicativo, falha da marcação do horímetro na máquina, etc. De qualquer maneira, para que essa variável pudesse ser utilizada posteriormente, foi necessário fazer a correção desses valores no conjunto de dados. Essa correção foi realizada em associação com os responsáveis pela manutenção da empresa, sendo que foram realizados 262 ajustes nas informações de horímetro e um novo gráfico de dispersão foi criado (Figura 5). Com as correções, os resultados agora refletem a realidade enfrentada em campo.</a:t>
            </a:r>
            <a:endParaRPr i="1" sz="3000">
              <a:solidFill>
                <a:srgbClr val="434343"/>
              </a:solidFill>
            </a:endParaRPr>
          </a:p>
        </p:txBody>
      </p:sp>
      <p:sp>
        <p:nvSpPr>
          <p:cNvPr id="215" name="Google Shape;215;p25"/>
          <p:cNvSpPr txBox="1"/>
          <p:nvPr/>
        </p:nvSpPr>
        <p:spPr>
          <a:xfrm>
            <a:off x="14587150" y="11433750"/>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4 - Gráfico de dispersão por máquina para o tempo médio entre manutenções.</a:t>
            </a:r>
            <a:endParaRPr b="1">
              <a:solidFill>
                <a:schemeClr val="dk2"/>
              </a:solidFill>
            </a:endParaRPr>
          </a:p>
        </p:txBody>
      </p:sp>
      <p:pic>
        <p:nvPicPr>
          <p:cNvPr id="216" name="Google Shape;216;p25"/>
          <p:cNvPicPr preferRelativeResize="0"/>
          <p:nvPr/>
        </p:nvPicPr>
        <p:blipFill>
          <a:blip r:embed="rId3">
            <a:alphaModFix/>
          </a:blip>
          <a:stretch>
            <a:fillRect/>
          </a:stretch>
        </p:blipFill>
        <p:spPr>
          <a:xfrm>
            <a:off x="12190425" y="5279275"/>
            <a:ext cx="12007075" cy="6062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222" name="Google Shape;222;p26"/>
          <p:cNvSpPr txBox="1"/>
          <p:nvPr/>
        </p:nvSpPr>
        <p:spPr>
          <a:xfrm>
            <a:off x="1317850" y="5151100"/>
            <a:ext cx="9931200" cy="341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pt-BR" sz="3000">
                <a:solidFill>
                  <a:srgbClr val="434343"/>
                </a:solidFill>
              </a:rPr>
              <a:t>De acordo com os dados, é possível verificar que o tempo médio entre manutenções gerais é de 19 horas. Quando é analisado o tempo médio entre manutenções por grupo de operação, podemos ver que o maior tempo foi evidenciado na operação de Carga (26 horas), seguido por Baldeio (21 horas), Arraste (16 horas), Corte (13 horas), respectivamente.</a:t>
            </a:r>
            <a:endParaRPr i="1" sz="3000">
              <a:solidFill>
                <a:srgbClr val="434343"/>
              </a:solidFill>
            </a:endParaRPr>
          </a:p>
        </p:txBody>
      </p:sp>
      <p:sp>
        <p:nvSpPr>
          <p:cNvPr id="223" name="Google Shape;223;p26"/>
          <p:cNvSpPr txBox="1"/>
          <p:nvPr/>
        </p:nvSpPr>
        <p:spPr>
          <a:xfrm>
            <a:off x="14147875" y="11034400"/>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5 - Gráfico de dispersão ajustado por máquina para o tempo médio entre manutenções.</a:t>
            </a:r>
            <a:endParaRPr b="1">
              <a:solidFill>
                <a:schemeClr val="dk2"/>
              </a:solidFill>
            </a:endParaRPr>
          </a:p>
        </p:txBody>
      </p:sp>
      <p:pic>
        <p:nvPicPr>
          <p:cNvPr id="224" name="Google Shape;224;p26"/>
          <p:cNvPicPr preferRelativeResize="0"/>
          <p:nvPr/>
        </p:nvPicPr>
        <p:blipFill>
          <a:blip r:embed="rId3">
            <a:alphaModFix/>
          </a:blip>
          <a:stretch>
            <a:fillRect/>
          </a:stretch>
        </p:blipFill>
        <p:spPr>
          <a:xfrm>
            <a:off x="11281625" y="4425700"/>
            <a:ext cx="12957275" cy="6456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7"/>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230" name="Google Shape;230;p27"/>
          <p:cNvSpPr txBox="1"/>
          <p:nvPr/>
        </p:nvSpPr>
        <p:spPr>
          <a:xfrm>
            <a:off x="1317850" y="3015100"/>
            <a:ext cx="22223700" cy="15699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b="1" lang="pt-BR" sz="3000">
                <a:solidFill>
                  <a:schemeClr val="dk2"/>
                </a:solidFill>
              </a:rPr>
              <a:t>RESULTADOS BASEADOS NA ANÁLISE EXPLORATÓRIA DOS DADOS:</a:t>
            </a:r>
            <a:endParaRPr b="1" sz="3000">
              <a:solidFill>
                <a:schemeClr val="dk2"/>
              </a:solidFill>
            </a:endParaRPr>
          </a:p>
          <a:p>
            <a:pPr indent="0" lvl="0" marL="914400" rtl="0" algn="just">
              <a:spcBef>
                <a:spcPts val="0"/>
              </a:spcBef>
              <a:spcAft>
                <a:spcPts val="0"/>
              </a:spcAft>
              <a:buNone/>
            </a:pPr>
            <a:r>
              <a:rPr lang="pt-BR" sz="3000">
                <a:solidFill>
                  <a:schemeClr val="dk2"/>
                </a:solidFill>
              </a:rPr>
              <a:t>Por meio das perguntas formuladas na etapa de análise exploratória dos dados, observou-se padrões e tendências nos dados que serviram de embasamento para a seleção de variáveis independentes visando a predição do momento de falha.</a:t>
            </a:r>
            <a:endParaRPr sz="3000">
              <a:solidFill>
                <a:schemeClr val="dk2"/>
              </a:solidFill>
            </a:endParaRPr>
          </a:p>
        </p:txBody>
      </p:sp>
      <p:sp>
        <p:nvSpPr>
          <p:cNvPr id="231" name="Google Shape;231;p27"/>
          <p:cNvSpPr txBox="1"/>
          <p:nvPr/>
        </p:nvSpPr>
        <p:spPr>
          <a:xfrm>
            <a:off x="1430325" y="4666875"/>
            <a:ext cx="8146500" cy="674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3200">
                <a:solidFill>
                  <a:schemeClr val="dk2"/>
                </a:solidFill>
              </a:rPr>
              <a:t>4- ENTRE AS MANUTENÇÕES REALIZADAS, QUANTAS SÃO CORRETIVAS? PREVENTIVAS?</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Do total de manutenções realizadas no conjunto de dados, 68,4% do total são manutenções corretivas, 29,6% são manutenções preventivas e 2% delas manutenções periódicas. Quando visualizado em uma escala mensal de tempo, podemos ver uma grande heterogeneidade no número de manutenções corretivas e preventivas, e estabilidade no número de periódicas.</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232" name="Google Shape;232;p27"/>
          <p:cNvSpPr txBox="1"/>
          <p:nvPr/>
        </p:nvSpPr>
        <p:spPr>
          <a:xfrm>
            <a:off x="13189375" y="10454275"/>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6 - Gráfico de linha ordenado por mês para o número de manutenções realizadas por tipo.</a:t>
            </a:r>
            <a:endParaRPr/>
          </a:p>
        </p:txBody>
      </p:sp>
      <p:pic>
        <p:nvPicPr>
          <p:cNvPr id="233" name="Google Shape;233;p27"/>
          <p:cNvPicPr preferRelativeResize="0"/>
          <p:nvPr/>
        </p:nvPicPr>
        <p:blipFill>
          <a:blip r:embed="rId3">
            <a:alphaModFix/>
          </a:blip>
          <a:stretch>
            <a:fillRect/>
          </a:stretch>
        </p:blipFill>
        <p:spPr>
          <a:xfrm>
            <a:off x="9749200" y="5168050"/>
            <a:ext cx="14408024" cy="5286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0"/>
          <p:cNvSpPr/>
          <p:nvPr/>
        </p:nvSpPr>
        <p:spPr>
          <a:xfrm>
            <a:off x="3386563" y="1538044"/>
            <a:ext cx="40335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AGENDA</a:t>
            </a:r>
            <a:endParaRPr sz="6000">
              <a:solidFill>
                <a:srgbClr val="000000"/>
              </a:solidFill>
            </a:endParaRPr>
          </a:p>
        </p:txBody>
      </p:sp>
      <p:grpSp>
        <p:nvGrpSpPr>
          <p:cNvPr id="66" name="Google Shape;66;p10"/>
          <p:cNvGrpSpPr/>
          <p:nvPr/>
        </p:nvGrpSpPr>
        <p:grpSpPr>
          <a:xfrm>
            <a:off x="1105147" y="4573332"/>
            <a:ext cx="20536562" cy="7103807"/>
            <a:chOff x="4760" y="1865775"/>
            <a:chExt cx="20536562" cy="7103807"/>
          </a:xfrm>
        </p:grpSpPr>
        <p:sp>
          <p:nvSpPr>
            <p:cNvPr id="67" name="Google Shape;67;p10"/>
            <p:cNvSpPr/>
            <p:nvPr/>
          </p:nvSpPr>
          <p:spPr>
            <a:xfrm rot="5400000">
              <a:off x="632360" y="5539989"/>
              <a:ext cx="1890600" cy="3145800"/>
            </a:xfrm>
            <a:prstGeom prst="corner">
              <a:avLst>
                <a:gd fmla="val 16120" name="adj1"/>
                <a:gd fmla="val 16110" name="adj2"/>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0"/>
            <p:cNvSpPr/>
            <p:nvPr/>
          </p:nvSpPr>
          <p:spPr>
            <a:xfrm>
              <a:off x="316713" y="6479881"/>
              <a:ext cx="2840100" cy="24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0"/>
            <p:cNvSpPr/>
            <p:nvPr/>
          </p:nvSpPr>
          <p:spPr>
            <a:xfrm>
              <a:off x="2620988" y="5308324"/>
              <a:ext cx="535800" cy="535800"/>
            </a:xfrm>
            <a:prstGeom prst="triangle">
              <a:avLst>
                <a:gd fmla="val 100000" name="adj"/>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0"/>
            <p:cNvSpPr/>
            <p:nvPr/>
          </p:nvSpPr>
          <p:spPr>
            <a:xfrm rot="5400000">
              <a:off x="4109263" y="4679626"/>
              <a:ext cx="1890600" cy="3145800"/>
            </a:xfrm>
            <a:prstGeom prst="corner">
              <a:avLst>
                <a:gd fmla="val 16120" name="adj1"/>
                <a:gd fmla="val 16110" name="adj2"/>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0"/>
            <p:cNvSpPr/>
            <p:nvPr/>
          </p:nvSpPr>
          <p:spPr>
            <a:xfrm>
              <a:off x="3793615" y="5619519"/>
              <a:ext cx="2840100" cy="24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0"/>
            <p:cNvSpPr/>
            <p:nvPr/>
          </p:nvSpPr>
          <p:spPr>
            <a:xfrm>
              <a:off x="6097889" y="4447961"/>
              <a:ext cx="535800" cy="535800"/>
            </a:xfrm>
            <a:prstGeom prst="triangle">
              <a:avLst>
                <a:gd fmla="val 100000" name="adj"/>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0"/>
            <p:cNvSpPr/>
            <p:nvPr/>
          </p:nvSpPr>
          <p:spPr>
            <a:xfrm rot="5400000">
              <a:off x="7586165" y="3819263"/>
              <a:ext cx="1890600" cy="3145800"/>
            </a:xfrm>
            <a:prstGeom prst="corner">
              <a:avLst>
                <a:gd fmla="val 16120" name="adj1"/>
                <a:gd fmla="val 16110" name="adj2"/>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0"/>
            <p:cNvSpPr/>
            <p:nvPr/>
          </p:nvSpPr>
          <p:spPr>
            <a:xfrm>
              <a:off x="7270516" y="4759156"/>
              <a:ext cx="2840100" cy="24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0"/>
            <p:cNvSpPr/>
            <p:nvPr/>
          </p:nvSpPr>
          <p:spPr>
            <a:xfrm>
              <a:off x="9574791" y="3587598"/>
              <a:ext cx="535800" cy="535800"/>
            </a:xfrm>
            <a:prstGeom prst="triangle">
              <a:avLst>
                <a:gd fmla="val 100000" name="adj"/>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0"/>
            <p:cNvSpPr/>
            <p:nvPr/>
          </p:nvSpPr>
          <p:spPr>
            <a:xfrm rot="5400000">
              <a:off x="11063066" y="2958900"/>
              <a:ext cx="1890600" cy="3145800"/>
            </a:xfrm>
            <a:prstGeom prst="corner">
              <a:avLst>
                <a:gd fmla="val 16120" name="adj1"/>
                <a:gd fmla="val 16110" name="adj2"/>
              </a:avLst>
            </a:prstGeom>
            <a:blipFill rotWithShape="0">
              <a:blip r:embed="rId3">
                <a:alphaModFix/>
              </a:blip>
              <a:stretch>
                <a:fillRect b="-8" l="0" r="0" t="-8"/>
              </a:stretch>
            </a:blip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0"/>
            <p:cNvSpPr/>
            <p:nvPr/>
          </p:nvSpPr>
          <p:spPr>
            <a:xfrm>
              <a:off x="10747418" y="3898793"/>
              <a:ext cx="2840100" cy="24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0"/>
            <p:cNvSpPr/>
            <p:nvPr/>
          </p:nvSpPr>
          <p:spPr>
            <a:xfrm>
              <a:off x="13051693" y="2727235"/>
              <a:ext cx="535800" cy="535800"/>
            </a:xfrm>
            <a:prstGeom prst="triangle">
              <a:avLst>
                <a:gd fmla="val 100000" name="adj"/>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0"/>
            <p:cNvSpPr/>
            <p:nvPr/>
          </p:nvSpPr>
          <p:spPr>
            <a:xfrm rot="5400000">
              <a:off x="14539967" y="2098537"/>
              <a:ext cx="1890600" cy="3145800"/>
            </a:xfrm>
            <a:prstGeom prst="corner">
              <a:avLst>
                <a:gd fmla="val 16120" name="adj1"/>
                <a:gd fmla="val 16110" name="adj2"/>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0"/>
            <p:cNvSpPr/>
            <p:nvPr/>
          </p:nvSpPr>
          <p:spPr>
            <a:xfrm>
              <a:off x="14224320" y="3038430"/>
              <a:ext cx="2840100" cy="24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0"/>
            <p:cNvSpPr/>
            <p:nvPr/>
          </p:nvSpPr>
          <p:spPr>
            <a:xfrm>
              <a:off x="16528595" y="1866872"/>
              <a:ext cx="535800" cy="535800"/>
            </a:xfrm>
            <a:prstGeom prst="triangle">
              <a:avLst>
                <a:gd fmla="val 100000" name="adj"/>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0"/>
            <p:cNvSpPr/>
            <p:nvPr/>
          </p:nvSpPr>
          <p:spPr>
            <a:xfrm rot="5400000">
              <a:off x="18016870" y="1238175"/>
              <a:ext cx="1890600" cy="3145800"/>
            </a:xfrm>
            <a:prstGeom prst="corner">
              <a:avLst>
                <a:gd fmla="val 16120" name="adj1"/>
                <a:gd fmla="val 16110" name="adj2"/>
              </a:avLst>
            </a:prstGeom>
            <a:solidFill>
              <a:srgbClr val="24AC94"/>
            </a:solidFill>
            <a:ln cap="flat" cmpd="sng" w="12700">
              <a:solidFill>
                <a:srgbClr val="24AC9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0"/>
            <p:cNvSpPr/>
            <p:nvPr/>
          </p:nvSpPr>
          <p:spPr>
            <a:xfrm>
              <a:off x="17701222" y="2178068"/>
              <a:ext cx="2840100" cy="24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10"/>
          <p:cNvSpPr txBox="1"/>
          <p:nvPr/>
        </p:nvSpPr>
        <p:spPr>
          <a:xfrm>
            <a:off x="1376299" y="9597625"/>
            <a:ext cx="3096300" cy="554100"/>
          </a:xfrm>
          <a:prstGeom prst="rect">
            <a:avLst/>
          </a:prstGeom>
          <a:noFill/>
          <a:ln>
            <a:noFill/>
          </a:ln>
        </p:spPr>
        <p:txBody>
          <a:bodyPr anchorCtr="0" anchor="t" bIns="91375" lIns="182800" spcFirstLastPara="1" rIns="182800" wrap="square" tIns="91375">
            <a:spAutoFit/>
          </a:bodyPr>
          <a:lstStyle/>
          <a:p>
            <a:pPr indent="0" lvl="0" marL="0" marR="0" rtl="0" algn="l">
              <a:lnSpc>
                <a:spcPct val="100000"/>
              </a:lnSpc>
              <a:spcBef>
                <a:spcPts val="0"/>
              </a:spcBef>
              <a:spcAft>
                <a:spcPts val="0"/>
              </a:spcAft>
              <a:buNone/>
            </a:pPr>
            <a:r>
              <a:rPr lang="pt-BR" sz="2400"/>
              <a:t>INTRODUÇÃO</a:t>
            </a:r>
            <a:endParaRPr sz="2400">
              <a:solidFill>
                <a:srgbClr val="000000"/>
              </a:solidFill>
            </a:endParaRPr>
          </a:p>
        </p:txBody>
      </p:sp>
      <p:sp>
        <p:nvSpPr>
          <p:cNvPr id="85" name="Google Shape;85;p10"/>
          <p:cNvSpPr txBox="1"/>
          <p:nvPr/>
        </p:nvSpPr>
        <p:spPr>
          <a:xfrm>
            <a:off x="4920425" y="8551525"/>
            <a:ext cx="4033500" cy="923400"/>
          </a:xfrm>
          <a:prstGeom prst="rect">
            <a:avLst/>
          </a:prstGeom>
          <a:noFill/>
          <a:ln>
            <a:noFill/>
          </a:ln>
        </p:spPr>
        <p:txBody>
          <a:bodyPr anchorCtr="0" anchor="t" bIns="91375" lIns="182800" spcFirstLastPara="1" rIns="182800" wrap="square" tIns="91375">
            <a:spAutoFit/>
          </a:bodyPr>
          <a:lstStyle/>
          <a:p>
            <a:pPr indent="0" lvl="0" marL="0" marR="0" rtl="0" algn="l">
              <a:spcBef>
                <a:spcPts val="0"/>
              </a:spcBef>
              <a:spcAft>
                <a:spcPts val="0"/>
              </a:spcAft>
              <a:buNone/>
            </a:pPr>
            <a:r>
              <a:rPr lang="pt-BR" sz="2400"/>
              <a:t>FUNDAMENTAÇÃO TEÓRICA </a:t>
            </a:r>
            <a:endParaRPr sz="2400">
              <a:solidFill>
                <a:srgbClr val="000000"/>
              </a:solidFill>
            </a:endParaRPr>
          </a:p>
        </p:txBody>
      </p:sp>
      <p:sp>
        <p:nvSpPr>
          <p:cNvPr id="86" name="Google Shape;86;p10"/>
          <p:cNvSpPr txBox="1"/>
          <p:nvPr/>
        </p:nvSpPr>
        <p:spPr>
          <a:xfrm>
            <a:off x="8480880" y="7817575"/>
            <a:ext cx="2780700" cy="923400"/>
          </a:xfrm>
          <a:prstGeom prst="rect">
            <a:avLst/>
          </a:prstGeom>
          <a:noFill/>
          <a:ln>
            <a:noFill/>
          </a:ln>
        </p:spPr>
        <p:txBody>
          <a:bodyPr anchorCtr="0" anchor="t" bIns="91375" lIns="182800" spcFirstLastPara="1" rIns="182800" wrap="square" tIns="91375">
            <a:spAutoFit/>
          </a:bodyPr>
          <a:lstStyle/>
          <a:p>
            <a:pPr indent="0" lvl="0" marL="0" marR="0" rtl="0" algn="l">
              <a:spcBef>
                <a:spcPts val="0"/>
              </a:spcBef>
              <a:spcAft>
                <a:spcPts val="0"/>
              </a:spcAft>
              <a:buNone/>
            </a:pPr>
            <a:r>
              <a:rPr lang="pt-BR" sz="2400"/>
              <a:t>MATERIAIS E MÉTODOS</a:t>
            </a:r>
            <a:endParaRPr sz="2400">
              <a:solidFill>
                <a:srgbClr val="000000"/>
              </a:solidFill>
            </a:endParaRPr>
          </a:p>
        </p:txBody>
      </p:sp>
      <p:sp>
        <p:nvSpPr>
          <p:cNvPr id="87" name="Google Shape;87;p10"/>
          <p:cNvSpPr txBox="1"/>
          <p:nvPr/>
        </p:nvSpPr>
        <p:spPr>
          <a:xfrm>
            <a:off x="15381549" y="6305500"/>
            <a:ext cx="2609100" cy="554100"/>
          </a:xfrm>
          <a:prstGeom prst="rect">
            <a:avLst/>
          </a:prstGeom>
          <a:noFill/>
          <a:ln>
            <a:noFill/>
          </a:ln>
        </p:spPr>
        <p:txBody>
          <a:bodyPr anchorCtr="0" anchor="t" bIns="91375" lIns="182800" spcFirstLastPara="1" rIns="182800" wrap="square" tIns="91375">
            <a:spAutoFit/>
          </a:bodyPr>
          <a:lstStyle/>
          <a:p>
            <a:pPr indent="0" lvl="0" marL="0" marR="0" rtl="0" algn="l">
              <a:spcBef>
                <a:spcPts val="0"/>
              </a:spcBef>
              <a:spcAft>
                <a:spcPts val="0"/>
              </a:spcAft>
              <a:buNone/>
            </a:pPr>
            <a:r>
              <a:rPr lang="pt-BR" sz="2400"/>
              <a:t>CONCLUSÕES</a:t>
            </a:r>
            <a:endParaRPr sz="2400">
              <a:solidFill>
                <a:srgbClr val="000000"/>
              </a:solidFill>
            </a:endParaRPr>
          </a:p>
        </p:txBody>
      </p:sp>
      <p:sp>
        <p:nvSpPr>
          <p:cNvPr id="88" name="Google Shape;88;p10"/>
          <p:cNvSpPr txBox="1"/>
          <p:nvPr/>
        </p:nvSpPr>
        <p:spPr>
          <a:xfrm>
            <a:off x="11960849" y="6859600"/>
            <a:ext cx="2455500" cy="1292700"/>
          </a:xfrm>
          <a:prstGeom prst="rect">
            <a:avLst/>
          </a:prstGeom>
          <a:noFill/>
          <a:ln>
            <a:noFill/>
          </a:ln>
        </p:spPr>
        <p:txBody>
          <a:bodyPr anchorCtr="0" anchor="t" bIns="91375" lIns="182800" spcFirstLastPara="1" rIns="182800" wrap="square" tIns="91375">
            <a:spAutoFit/>
          </a:bodyPr>
          <a:lstStyle/>
          <a:p>
            <a:pPr indent="0" lvl="0" marL="0" marR="0" rtl="0" algn="l">
              <a:spcBef>
                <a:spcPts val="0"/>
              </a:spcBef>
              <a:spcAft>
                <a:spcPts val="0"/>
              </a:spcAft>
              <a:buNone/>
            </a:pPr>
            <a:r>
              <a:rPr lang="pt-BR" sz="2400"/>
              <a:t>RESULTADOS </a:t>
            </a:r>
            <a:r>
              <a:rPr lang="pt-BR" sz="2400"/>
              <a:t>E DISCUSSÃO</a:t>
            </a:r>
            <a:endParaRPr sz="2400"/>
          </a:p>
          <a:p>
            <a:pPr indent="0" lvl="0" marL="0" marR="0" rtl="0" algn="l">
              <a:spcBef>
                <a:spcPts val="0"/>
              </a:spcBef>
              <a:spcAft>
                <a:spcPts val="0"/>
              </a:spcAft>
              <a:buNone/>
            </a:pPr>
            <a:r>
              <a:t/>
            </a:r>
            <a:endParaRPr sz="2400"/>
          </a:p>
        </p:txBody>
      </p:sp>
      <p:sp>
        <p:nvSpPr>
          <p:cNvPr id="89" name="Google Shape;89;p10"/>
          <p:cNvSpPr txBox="1"/>
          <p:nvPr/>
        </p:nvSpPr>
        <p:spPr>
          <a:xfrm>
            <a:off x="19032603" y="5292150"/>
            <a:ext cx="2609100" cy="554100"/>
          </a:xfrm>
          <a:prstGeom prst="rect">
            <a:avLst/>
          </a:prstGeom>
          <a:noFill/>
          <a:ln>
            <a:noFill/>
          </a:ln>
        </p:spPr>
        <p:txBody>
          <a:bodyPr anchorCtr="0" anchor="t" bIns="91375" lIns="182800" spcFirstLastPara="1" rIns="182800" wrap="square" tIns="91375">
            <a:spAutoFit/>
          </a:bodyPr>
          <a:lstStyle/>
          <a:p>
            <a:pPr indent="0" lvl="0" marL="0" marR="0" rtl="0" algn="l">
              <a:spcBef>
                <a:spcPts val="0"/>
              </a:spcBef>
              <a:spcAft>
                <a:spcPts val="0"/>
              </a:spcAft>
              <a:buNone/>
            </a:pPr>
            <a:r>
              <a:rPr lang="pt-BR" sz="2400"/>
              <a:t>REFERÊNCIAS</a:t>
            </a:r>
            <a:endParaRPr sz="2400">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8"/>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239" name="Google Shape;239;p28"/>
          <p:cNvSpPr txBox="1"/>
          <p:nvPr/>
        </p:nvSpPr>
        <p:spPr>
          <a:xfrm>
            <a:off x="1317850" y="3015100"/>
            <a:ext cx="22223700" cy="15699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b="1" lang="pt-BR" sz="3000">
                <a:solidFill>
                  <a:schemeClr val="dk2"/>
                </a:solidFill>
              </a:rPr>
              <a:t>RESULTADOS BASEADOS NA ANÁLISE EXPLORATÓRIA DOS DADOS:</a:t>
            </a:r>
            <a:endParaRPr b="1" sz="3000">
              <a:solidFill>
                <a:schemeClr val="dk2"/>
              </a:solidFill>
            </a:endParaRPr>
          </a:p>
          <a:p>
            <a:pPr indent="0" lvl="0" marL="914400" rtl="0" algn="just">
              <a:spcBef>
                <a:spcPts val="0"/>
              </a:spcBef>
              <a:spcAft>
                <a:spcPts val="0"/>
              </a:spcAft>
              <a:buNone/>
            </a:pPr>
            <a:r>
              <a:rPr lang="pt-BR" sz="3000">
                <a:solidFill>
                  <a:schemeClr val="dk2"/>
                </a:solidFill>
              </a:rPr>
              <a:t>Por meio das perguntas formuladas na etapa de análise exploratória dos dados, observou-se padrões e tendências nos dados que serviram de embasamento para a seleção de variáveis independentes visando a predição do momento de falha.</a:t>
            </a:r>
            <a:endParaRPr sz="3000">
              <a:solidFill>
                <a:schemeClr val="dk2"/>
              </a:solidFill>
            </a:endParaRPr>
          </a:p>
        </p:txBody>
      </p:sp>
      <p:sp>
        <p:nvSpPr>
          <p:cNvPr id="240" name="Google Shape;240;p28"/>
          <p:cNvSpPr txBox="1"/>
          <p:nvPr/>
        </p:nvSpPr>
        <p:spPr>
          <a:xfrm>
            <a:off x="1430325" y="4666875"/>
            <a:ext cx="11308800" cy="624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3200">
                <a:solidFill>
                  <a:schemeClr val="dk2"/>
                </a:solidFill>
              </a:rPr>
              <a:t>5- QUAIS SÃO AS PRINCIPAIS PEÇAS USADAS NAS MANUTENÇÕES?</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Terminal Hidráulico e Mangueira Hidráulica são as peças com maior frequência de utilização no conjunto de dados, aproximadamente 40% do total das manutenções, quando combinados. Como diversas peças são utilizadas nas manutenções, decidiu-se considerar para o futuro modelo de predição, apenas as manutenções desses dois tipos de peça, reduzindo a dispersão nos dados. Desta forma, foi possível evidenciar o tipo de manutenção mais frequente,</a:t>
            </a:r>
            <a:endParaRPr i="1" sz="3000">
              <a:solidFill>
                <a:srgbClr val="434343"/>
              </a:solidFill>
            </a:endParaRPr>
          </a:p>
          <a:p>
            <a:pPr indent="0" lvl="0" marL="0" rtl="0" algn="ctr">
              <a:spcBef>
                <a:spcPts val="0"/>
              </a:spcBef>
              <a:spcAft>
                <a:spcPts val="0"/>
              </a:spcAft>
              <a:buNone/>
            </a:pPr>
            <a:r>
              <a:rPr i="1" lang="pt-BR" sz="3000">
                <a:solidFill>
                  <a:srgbClr val="434343"/>
                </a:solidFill>
              </a:rPr>
              <a:t>ou seja, a maior dor da companhia.</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241" name="Google Shape;241;p28"/>
          <p:cNvSpPr txBox="1"/>
          <p:nvPr/>
        </p:nvSpPr>
        <p:spPr>
          <a:xfrm>
            <a:off x="14786775" y="11813325"/>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7 - Gráfico de barra ordenado por peça para o percentual do total de manutenções realizadas.</a:t>
            </a:r>
            <a:endParaRPr b="1">
              <a:solidFill>
                <a:schemeClr val="dk2"/>
              </a:solidFill>
            </a:endParaRPr>
          </a:p>
        </p:txBody>
      </p:sp>
      <p:pic>
        <p:nvPicPr>
          <p:cNvPr id="242" name="Google Shape;242;p28"/>
          <p:cNvPicPr preferRelativeResize="0"/>
          <p:nvPr/>
        </p:nvPicPr>
        <p:blipFill>
          <a:blip r:embed="rId3">
            <a:alphaModFix/>
          </a:blip>
          <a:stretch>
            <a:fillRect/>
          </a:stretch>
        </p:blipFill>
        <p:spPr>
          <a:xfrm>
            <a:off x="13173775" y="4737400"/>
            <a:ext cx="11115575" cy="69235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9"/>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248" name="Google Shape;248;p29"/>
          <p:cNvSpPr txBox="1"/>
          <p:nvPr/>
        </p:nvSpPr>
        <p:spPr>
          <a:xfrm>
            <a:off x="1317850" y="3015100"/>
            <a:ext cx="22223700" cy="15699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b="1" lang="pt-BR" sz="3000">
                <a:solidFill>
                  <a:schemeClr val="dk2"/>
                </a:solidFill>
              </a:rPr>
              <a:t>RESULTADOS BASEADOS NA ANÁLISE EXPLORATÓRIA DOS DADOS:</a:t>
            </a:r>
            <a:endParaRPr b="1" sz="3000">
              <a:solidFill>
                <a:schemeClr val="dk2"/>
              </a:solidFill>
            </a:endParaRPr>
          </a:p>
          <a:p>
            <a:pPr indent="0" lvl="0" marL="914400" rtl="0" algn="just">
              <a:spcBef>
                <a:spcPts val="0"/>
              </a:spcBef>
              <a:spcAft>
                <a:spcPts val="0"/>
              </a:spcAft>
              <a:buNone/>
            </a:pPr>
            <a:r>
              <a:rPr lang="pt-BR" sz="3000">
                <a:solidFill>
                  <a:schemeClr val="dk2"/>
                </a:solidFill>
              </a:rPr>
              <a:t>Por meio das perguntas formuladas na etapa de análise exploratória dos dados, observou-se padrões e tendências nos dados que serviram de embasamento para a seleção de variáveis independentes visando a predição do momento de falha.</a:t>
            </a:r>
            <a:endParaRPr sz="3000">
              <a:solidFill>
                <a:schemeClr val="dk2"/>
              </a:solidFill>
            </a:endParaRPr>
          </a:p>
        </p:txBody>
      </p:sp>
      <p:sp>
        <p:nvSpPr>
          <p:cNvPr id="249" name="Google Shape;249;p29"/>
          <p:cNvSpPr txBox="1"/>
          <p:nvPr/>
        </p:nvSpPr>
        <p:spPr>
          <a:xfrm>
            <a:off x="1430325" y="4666875"/>
            <a:ext cx="11308800" cy="6711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3200">
                <a:solidFill>
                  <a:schemeClr val="dk2"/>
                </a:solidFill>
              </a:rPr>
              <a:t>6- QUAL A ESTAÇÃO OPERACIONAL COM MAIS MANUTENÇÕES REGISTRADAS?</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A estação operacional é definida pela companhia como estação seca, que corresponde aos meses de abril, maio, junho, julho, agosto e setembro, sendo os meses mais secos do ano no estado do Mato Grosso. A estação chuvosa é definida pelos meses de outubro, novembro, dezembro, janeiro, fevereiro e março. Foi possível identificar que 65% do total de manutenções ocorreram na estação chuvosa. Esse resultado faz sentido, uma vez que, com o período chuvoso o terreno florestal e as próprias toras ficam mais pesadas em função da água acumulada, exigindo maior esforço dos equipamentos.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250" name="Google Shape;250;p29"/>
          <p:cNvSpPr txBox="1"/>
          <p:nvPr/>
        </p:nvSpPr>
        <p:spPr>
          <a:xfrm>
            <a:off x="14766825" y="11614000"/>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8 - Gráfico de barra ordenado por estação operacional.</a:t>
            </a:r>
            <a:endParaRPr b="1">
              <a:solidFill>
                <a:schemeClr val="dk2"/>
              </a:solidFill>
            </a:endParaRPr>
          </a:p>
        </p:txBody>
      </p:sp>
      <p:pic>
        <p:nvPicPr>
          <p:cNvPr id="251" name="Google Shape;251;p29"/>
          <p:cNvPicPr preferRelativeResize="0"/>
          <p:nvPr/>
        </p:nvPicPr>
        <p:blipFill>
          <a:blip r:embed="rId3">
            <a:alphaModFix/>
          </a:blip>
          <a:stretch>
            <a:fillRect/>
          </a:stretch>
        </p:blipFill>
        <p:spPr>
          <a:xfrm>
            <a:off x="12951425" y="5303463"/>
            <a:ext cx="11308799" cy="631054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0"/>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257" name="Google Shape;257;p30"/>
          <p:cNvSpPr txBox="1"/>
          <p:nvPr/>
        </p:nvSpPr>
        <p:spPr>
          <a:xfrm>
            <a:off x="1317850" y="3015100"/>
            <a:ext cx="22223700" cy="15699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rPr b="1" lang="pt-BR" sz="3000">
                <a:solidFill>
                  <a:schemeClr val="dk2"/>
                </a:solidFill>
              </a:rPr>
              <a:t>RESULTADOS BASEADOS NA ANÁLISE EXPLORATÓRIA DOS DADOS:</a:t>
            </a:r>
            <a:endParaRPr b="1" sz="3000">
              <a:solidFill>
                <a:schemeClr val="dk2"/>
              </a:solidFill>
            </a:endParaRPr>
          </a:p>
          <a:p>
            <a:pPr indent="0" lvl="0" marL="914400" rtl="0" algn="just">
              <a:spcBef>
                <a:spcPts val="0"/>
              </a:spcBef>
              <a:spcAft>
                <a:spcPts val="0"/>
              </a:spcAft>
              <a:buNone/>
            </a:pPr>
            <a:r>
              <a:rPr lang="pt-BR" sz="3000">
                <a:solidFill>
                  <a:schemeClr val="dk2"/>
                </a:solidFill>
              </a:rPr>
              <a:t>Por meio das perguntas formuladas na etapa de análise exploratória dos dados, observou-se padrões e tendências nos dados que serviram de embasamento para a seleção de variáveis independentes visando a predição do momento de falha.</a:t>
            </a:r>
            <a:endParaRPr sz="3000">
              <a:solidFill>
                <a:schemeClr val="dk2"/>
              </a:solidFill>
            </a:endParaRPr>
          </a:p>
        </p:txBody>
      </p:sp>
      <p:sp>
        <p:nvSpPr>
          <p:cNvPr id="258" name="Google Shape;258;p30"/>
          <p:cNvSpPr txBox="1"/>
          <p:nvPr/>
        </p:nvSpPr>
        <p:spPr>
          <a:xfrm>
            <a:off x="1430325" y="4666875"/>
            <a:ext cx="11308800" cy="717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3200">
                <a:solidFill>
                  <a:schemeClr val="dk2"/>
                </a:solidFill>
              </a:rPr>
              <a:t>7- QUAL É A IDADE MÉDIA DOS EQUIPAMENTOS POR GRUPO DE OPERAÇÃO?</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A idade média dos equipamentos é de 65 meses, resultado esse que indica que a maior parte dos equipamentos está próxima ou além do seu ciclo de vida estimado pelos fabricantes (em média 60 meses). Quando comparados os resultados por grupo de operação, a operação de arraste tem os equipamentos mais novos (27 meses) enquanto os equipamentos de carga são os mais velhos (100 meses). Devido a essa grande dispersão dentro da idade média, foi utilizada essa variável como independente na construção do modelo preditivo.</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rPr i="1" lang="pt-BR" sz="3000">
                <a:solidFill>
                  <a:srgbClr val="434343"/>
                </a:solidFill>
              </a:rPr>
              <a:t>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259" name="Google Shape;259;p30"/>
          <p:cNvSpPr txBox="1"/>
          <p:nvPr/>
        </p:nvSpPr>
        <p:spPr>
          <a:xfrm>
            <a:off x="14786800" y="12783400"/>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9 - Gráfico de barra ordenado por grupo de operação para a idade média em meses.</a:t>
            </a:r>
            <a:endParaRPr b="1">
              <a:solidFill>
                <a:schemeClr val="dk2"/>
              </a:solidFill>
            </a:endParaRPr>
          </a:p>
        </p:txBody>
      </p:sp>
      <p:pic>
        <p:nvPicPr>
          <p:cNvPr id="260" name="Google Shape;260;p30"/>
          <p:cNvPicPr preferRelativeResize="0"/>
          <p:nvPr/>
        </p:nvPicPr>
        <p:blipFill>
          <a:blip r:embed="rId3">
            <a:alphaModFix/>
          </a:blip>
          <a:stretch>
            <a:fillRect/>
          </a:stretch>
        </p:blipFill>
        <p:spPr>
          <a:xfrm>
            <a:off x="14528850" y="4666875"/>
            <a:ext cx="8194000" cy="81165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1"/>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266" name="Google Shape;266;p31"/>
          <p:cNvSpPr txBox="1"/>
          <p:nvPr/>
        </p:nvSpPr>
        <p:spPr>
          <a:xfrm>
            <a:off x="1357775" y="3015100"/>
            <a:ext cx="22223700" cy="646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pt-BR" sz="3000">
                <a:solidFill>
                  <a:schemeClr val="dk2"/>
                </a:solidFill>
              </a:rPr>
              <a:t>MODELAGEM</a:t>
            </a:r>
            <a:r>
              <a:rPr b="1" lang="pt-BR" sz="3000">
                <a:solidFill>
                  <a:schemeClr val="dk2"/>
                </a:solidFill>
              </a:rPr>
              <a:t>:</a:t>
            </a:r>
            <a:endParaRPr sz="3000">
              <a:solidFill>
                <a:schemeClr val="dk2"/>
              </a:solidFill>
            </a:endParaRPr>
          </a:p>
        </p:txBody>
      </p:sp>
      <p:sp>
        <p:nvSpPr>
          <p:cNvPr id="267" name="Google Shape;267;p31"/>
          <p:cNvSpPr txBox="1"/>
          <p:nvPr/>
        </p:nvSpPr>
        <p:spPr>
          <a:xfrm>
            <a:off x="1210675" y="3661600"/>
            <a:ext cx="8954400" cy="7603800"/>
          </a:xfrm>
          <a:prstGeom prst="rect">
            <a:avLst/>
          </a:prstGeom>
          <a:noFill/>
          <a:ln>
            <a:noFill/>
          </a:ln>
        </p:spPr>
        <p:txBody>
          <a:bodyPr anchorCtr="0" anchor="t" bIns="91425" lIns="91425" spcFirstLastPara="1" rIns="91425" wrap="square" tIns="91425">
            <a:spAutoFit/>
          </a:bodyPr>
          <a:lstStyle/>
          <a:p>
            <a:pPr indent="-431800" lvl="0" marL="457200" rtl="0" algn="l">
              <a:spcBef>
                <a:spcPts val="0"/>
              </a:spcBef>
              <a:spcAft>
                <a:spcPts val="0"/>
              </a:spcAft>
              <a:buClr>
                <a:schemeClr val="dk2"/>
              </a:buClr>
              <a:buSzPts val="3200"/>
              <a:buChar char="-"/>
            </a:pPr>
            <a:r>
              <a:rPr b="1" lang="pt-BR" sz="3200">
                <a:solidFill>
                  <a:schemeClr val="dk2"/>
                </a:solidFill>
              </a:rPr>
              <a:t>ESTATÍSTICA DESCRITIVA</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Por meio da análise descritiva apresentada, observou-se que após todos os ajustes e definições realizadas, temos o total de 534 registros de manutenções disponíveis para a análise de modelos de preditivos. A média de horímetro é de 8473 horas, com desvio padrão de 9211 horas, ou seja, os dados de horímetro são bastante dispersos, fato esse que corrobora com o disposto no item 7 da etapa de análise exploratória, onde evidenciamos que a média de idade dos equipamentos é bastante dispersa.</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rPr i="1" lang="pt-BR" sz="3000">
                <a:solidFill>
                  <a:srgbClr val="434343"/>
                </a:solidFill>
              </a:rPr>
              <a:t>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268" name="Google Shape;268;p31"/>
          <p:cNvSpPr txBox="1"/>
          <p:nvPr/>
        </p:nvSpPr>
        <p:spPr>
          <a:xfrm>
            <a:off x="13488925" y="9608600"/>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10- Estatística descritiva das variáveis utilizadas na análise de modelos.</a:t>
            </a:r>
            <a:endParaRPr b="1">
              <a:solidFill>
                <a:schemeClr val="dk2"/>
              </a:solidFill>
            </a:endParaRPr>
          </a:p>
        </p:txBody>
      </p:sp>
      <p:pic>
        <p:nvPicPr>
          <p:cNvPr id="269" name="Google Shape;269;p31"/>
          <p:cNvPicPr preferRelativeResize="0"/>
          <p:nvPr/>
        </p:nvPicPr>
        <p:blipFill>
          <a:blip r:embed="rId3">
            <a:alphaModFix/>
          </a:blip>
          <a:stretch>
            <a:fillRect/>
          </a:stretch>
        </p:blipFill>
        <p:spPr>
          <a:xfrm>
            <a:off x="11173625" y="4992075"/>
            <a:ext cx="12769000" cy="45323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2"/>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275" name="Google Shape;275;p32"/>
          <p:cNvSpPr txBox="1"/>
          <p:nvPr/>
        </p:nvSpPr>
        <p:spPr>
          <a:xfrm>
            <a:off x="1357775" y="3015100"/>
            <a:ext cx="22223700" cy="646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pt-BR" sz="3000">
                <a:solidFill>
                  <a:schemeClr val="dk2"/>
                </a:solidFill>
              </a:rPr>
              <a:t>MODELAGEM:</a:t>
            </a:r>
            <a:endParaRPr sz="3000">
              <a:solidFill>
                <a:schemeClr val="dk2"/>
              </a:solidFill>
            </a:endParaRPr>
          </a:p>
        </p:txBody>
      </p:sp>
      <p:sp>
        <p:nvSpPr>
          <p:cNvPr id="276" name="Google Shape;276;p32"/>
          <p:cNvSpPr txBox="1"/>
          <p:nvPr/>
        </p:nvSpPr>
        <p:spPr>
          <a:xfrm>
            <a:off x="1210675" y="3661600"/>
            <a:ext cx="8954400" cy="8527500"/>
          </a:xfrm>
          <a:prstGeom prst="rect">
            <a:avLst/>
          </a:prstGeom>
          <a:noFill/>
          <a:ln>
            <a:noFill/>
          </a:ln>
        </p:spPr>
        <p:txBody>
          <a:bodyPr anchorCtr="0" anchor="t" bIns="91425" lIns="91425" spcFirstLastPara="1" rIns="91425" wrap="square" tIns="91425">
            <a:spAutoFit/>
          </a:bodyPr>
          <a:lstStyle/>
          <a:p>
            <a:pPr indent="-431800" lvl="0" marL="457200" rtl="0" algn="l">
              <a:spcBef>
                <a:spcPts val="0"/>
              </a:spcBef>
              <a:spcAft>
                <a:spcPts val="0"/>
              </a:spcAft>
              <a:buClr>
                <a:schemeClr val="dk2"/>
              </a:buClr>
              <a:buSzPts val="3200"/>
              <a:buChar char="-"/>
            </a:pPr>
            <a:r>
              <a:rPr b="1" lang="pt-BR" sz="3200">
                <a:solidFill>
                  <a:schemeClr val="dk2"/>
                </a:solidFill>
              </a:rPr>
              <a:t>DISPERSÃO E HISTOGRAMAS</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Foram realizados gráficos de dispersão e histogramas, onde foi possível evidenciar que os dados não apresentam uma distribuição normal para o horímetro e idade. O tempo médio entre manutenções e o tempo médio para falha apresentam uma assimetria à esquerda. Pelo “Box-Plot”, é possível visualizar como as variáveis estão distribuídas dentro dos quartis e suas medianas. Para o horímetro a mediana está abaixo das 5.000 horas, enquanto o valor máximo supera as 30.000 horas, corroborando com os resultados observados na estatística descritiva, o mesmo efeito é visível para as variáveis de tempo médio entre manutenções e tempo médio para falha, onde a mediana encontra-se abaixo de 20 horas e os valores máximos se aproximam das 100 horas.</a:t>
            </a:r>
            <a:endParaRPr i="1" sz="3000">
              <a:solidFill>
                <a:srgbClr val="434343"/>
              </a:solidFill>
            </a:endParaRPr>
          </a:p>
        </p:txBody>
      </p:sp>
      <p:sp>
        <p:nvSpPr>
          <p:cNvPr id="277" name="Google Shape;277;p32"/>
          <p:cNvSpPr txBox="1"/>
          <p:nvPr/>
        </p:nvSpPr>
        <p:spPr>
          <a:xfrm>
            <a:off x="13488925" y="10427250"/>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11- Histograma e “Box-Plot” das variáveis utilizadas na análise do modelo.</a:t>
            </a:r>
            <a:endParaRPr b="1">
              <a:solidFill>
                <a:schemeClr val="dk2"/>
              </a:solidFill>
            </a:endParaRPr>
          </a:p>
        </p:txBody>
      </p:sp>
      <p:pic>
        <p:nvPicPr>
          <p:cNvPr id="278" name="Google Shape;278;p32"/>
          <p:cNvPicPr preferRelativeResize="0"/>
          <p:nvPr/>
        </p:nvPicPr>
        <p:blipFill>
          <a:blip r:embed="rId3">
            <a:alphaModFix/>
          </a:blip>
          <a:stretch>
            <a:fillRect/>
          </a:stretch>
        </p:blipFill>
        <p:spPr>
          <a:xfrm>
            <a:off x="10695175" y="3661600"/>
            <a:ext cx="13454850" cy="6681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3"/>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284" name="Google Shape;284;p33"/>
          <p:cNvSpPr txBox="1"/>
          <p:nvPr/>
        </p:nvSpPr>
        <p:spPr>
          <a:xfrm>
            <a:off x="1357775" y="3015100"/>
            <a:ext cx="22223700" cy="646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pt-BR" sz="3000">
                <a:solidFill>
                  <a:schemeClr val="dk2"/>
                </a:solidFill>
              </a:rPr>
              <a:t>MODELAGEM:</a:t>
            </a:r>
            <a:endParaRPr sz="3000">
              <a:solidFill>
                <a:schemeClr val="dk2"/>
              </a:solidFill>
            </a:endParaRPr>
          </a:p>
        </p:txBody>
      </p:sp>
      <p:sp>
        <p:nvSpPr>
          <p:cNvPr id="285" name="Google Shape;285;p33"/>
          <p:cNvSpPr txBox="1"/>
          <p:nvPr/>
        </p:nvSpPr>
        <p:spPr>
          <a:xfrm>
            <a:off x="1210675" y="3661600"/>
            <a:ext cx="8954400" cy="7603800"/>
          </a:xfrm>
          <a:prstGeom prst="rect">
            <a:avLst/>
          </a:prstGeom>
          <a:noFill/>
          <a:ln>
            <a:noFill/>
          </a:ln>
        </p:spPr>
        <p:txBody>
          <a:bodyPr anchorCtr="0" anchor="t" bIns="91425" lIns="91425" spcFirstLastPara="1" rIns="91425" wrap="square" tIns="91425">
            <a:spAutoFit/>
          </a:bodyPr>
          <a:lstStyle/>
          <a:p>
            <a:pPr indent="-431800" lvl="0" marL="457200" rtl="0" algn="l">
              <a:spcBef>
                <a:spcPts val="0"/>
              </a:spcBef>
              <a:spcAft>
                <a:spcPts val="0"/>
              </a:spcAft>
              <a:buClr>
                <a:schemeClr val="dk2"/>
              </a:buClr>
              <a:buSzPts val="3200"/>
              <a:buChar char="-"/>
            </a:pPr>
            <a:r>
              <a:rPr b="1" lang="pt-BR" sz="3200">
                <a:solidFill>
                  <a:schemeClr val="dk2"/>
                </a:solidFill>
              </a:rPr>
              <a:t>CORRELAÇÃO</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Foi possível evidenciar uma forte correlação positiva entre as variáveis horímetro e idade dos equipamentos, resultado que apresenta-se bastante coerente, uma vez que, quanto mais velho o equipamento, provavelmente mais horas o mesmo trabalhou. As demais variáveis apresentam correlação negativa ou próximas a zero, resultados esses que podem indicar que a idade do equipamento de forma isolada não é um bom preditor para o tempo médio para a próxima falha. Possivelmente existem diversos outros fatores que não estão considerados no conjunto de dados disponível.</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286" name="Google Shape;286;p33"/>
          <p:cNvSpPr txBox="1"/>
          <p:nvPr/>
        </p:nvSpPr>
        <p:spPr>
          <a:xfrm>
            <a:off x="13508875" y="11412975"/>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12 - Matriz de correlação entre as variáveis utilizadas na análise de modelos.</a:t>
            </a:r>
            <a:endParaRPr b="1">
              <a:solidFill>
                <a:schemeClr val="dk2"/>
              </a:solidFill>
            </a:endParaRPr>
          </a:p>
        </p:txBody>
      </p:sp>
      <p:pic>
        <p:nvPicPr>
          <p:cNvPr id="287" name="Google Shape;287;p33"/>
          <p:cNvPicPr preferRelativeResize="0"/>
          <p:nvPr/>
        </p:nvPicPr>
        <p:blipFill>
          <a:blip r:embed="rId3">
            <a:alphaModFix/>
          </a:blip>
          <a:stretch>
            <a:fillRect/>
          </a:stretch>
        </p:blipFill>
        <p:spPr>
          <a:xfrm>
            <a:off x="11914850" y="3661600"/>
            <a:ext cx="10827950" cy="77513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4"/>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293" name="Google Shape;293;p34"/>
          <p:cNvSpPr txBox="1"/>
          <p:nvPr/>
        </p:nvSpPr>
        <p:spPr>
          <a:xfrm>
            <a:off x="1357775" y="3015100"/>
            <a:ext cx="22223700" cy="646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pt-BR" sz="3000">
                <a:solidFill>
                  <a:schemeClr val="dk2"/>
                </a:solidFill>
              </a:rPr>
              <a:t>MODELAGEM:</a:t>
            </a:r>
            <a:endParaRPr sz="3000">
              <a:solidFill>
                <a:schemeClr val="dk2"/>
              </a:solidFill>
            </a:endParaRPr>
          </a:p>
        </p:txBody>
      </p:sp>
      <p:sp>
        <p:nvSpPr>
          <p:cNvPr id="294" name="Google Shape;294;p34"/>
          <p:cNvSpPr txBox="1"/>
          <p:nvPr/>
        </p:nvSpPr>
        <p:spPr>
          <a:xfrm>
            <a:off x="1210675" y="3661600"/>
            <a:ext cx="21592200" cy="4217400"/>
          </a:xfrm>
          <a:prstGeom prst="rect">
            <a:avLst/>
          </a:prstGeom>
          <a:noFill/>
          <a:ln>
            <a:noFill/>
          </a:ln>
        </p:spPr>
        <p:txBody>
          <a:bodyPr anchorCtr="0" anchor="t" bIns="91425" lIns="91425" spcFirstLastPara="1" rIns="91425" wrap="square" tIns="91425">
            <a:spAutoFit/>
          </a:bodyPr>
          <a:lstStyle/>
          <a:p>
            <a:pPr indent="-431800" lvl="0" marL="457200" rtl="0" algn="l">
              <a:spcBef>
                <a:spcPts val="0"/>
              </a:spcBef>
              <a:spcAft>
                <a:spcPts val="0"/>
              </a:spcAft>
              <a:buClr>
                <a:schemeClr val="dk2"/>
              </a:buClr>
              <a:buSzPts val="3200"/>
              <a:buChar char="-"/>
            </a:pPr>
            <a:r>
              <a:rPr b="1" lang="pt-BR" sz="3200">
                <a:solidFill>
                  <a:schemeClr val="dk2"/>
                </a:solidFill>
              </a:rPr>
              <a:t>CONFIGURAÇÕES DA ANÁLISE DE MODELOS</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2800">
                <a:solidFill>
                  <a:srgbClr val="434343"/>
                </a:solidFill>
              </a:rPr>
              <a:t>Utilizando a biblioteca python PyCaret, definiu-se a variável tempo médio para falha como variável dependente, e as variáveis horímetro, idade e tempo médio entre manutenções como variáveis independentes. A biblioteca foi configurada para realizar a normalização dos dados, e com base nas configurações gerais desta biblioteca (onde é possível evidenciar que não existem dados faltantes, três variáveis numéricas, três variáveis categóricas), foi definida a proporção de 70%/30% entre conjunto de dados entre treinamento e testes. O número de interações padrão é de 10 e a normalização dos dados se dá por Z-Score.</a:t>
            </a:r>
            <a:endParaRPr i="1" sz="28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295" name="Google Shape;295;p34"/>
          <p:cNvSpPr txBox="1"/>
          <p:nvPr/>
        </p:nvSpPr>
        <p:spPr>
          <a:xfrm>
            <a:off x="13508875" y="11412975"/>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12 - Matriz de correlação entre as variáveis utilizadas na análise de modelos.</a:t>
            </a:r>
            <a:endParaRPr b="1">
              <a:solidFill>
                <a:schemeClr val="dk2"/>
              </a:solidFill>
            </a:endParaRPr>
          </a:p>
        </p:txBody>
      </p:sp>
      <p:pic>
        <p:nvPicPr>
          <p:cNvPr id="296" name="Google Shape;296;p34"/>
          <p:cNvPicPr preferRelativeResize="0"/>
          <p:nvPr/>
        </p:nvPicPr>
        <p:blipFill>
          <a:blip r:embed="rId3">
            <a:alphaModFix/>
          </a:blip>
          <a:stretch>
            <a:fillRect/>
          </a:stretch>
        </p:blipFill>
        <p:spPr>
          <a:xfrm>
            <a:off x="1164500" y="6859600"/>
            <a:ext cx="21684550" cy="6362700"/>
          </a:xfrm>
          <a:prstGeom prst="rect">
            <a:avLst/>
          </a:prstGeom>
          <a:noFill/>
          <a:ln>
            <a:noFill/>
          </a:ln>
        </p:spPr>
      </p:pic>
      <p:sp>
        <p:nvSpPr>
          <p:cNvPr id="297" name="Google Shape;297;p34"/>
          <p:cNvSpPr txBox="1"/>
          <p:nvPr/>
        </p:nvSpPr>
        <p:spPr>
          <a:xfrm>
            <a:off x="8217525" y="13222300"/>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13 - Configuração da análise de modelos utilizando PyCaret.</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5"/>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303" name="Google Shape;303;p35"/>
          <p:cNvSpPr txBox="1"/>
          <p:nvPr/>
        </p:nvSpPr>
        <p:spPr>
          <a:xfrm>
            <a:off x="1357775" y="3015100"/>
            <a:ext cx="22223700" cy="646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pt-BR" sz="3000">
                <a:solidFill>
                  <a:schemeClr val="dk2"/>
                </a:solidFill>
              </a:rPr>
              <a:t>MODELAGEM:</a:t>
            </a:r>
            <a:endParaRPr sz="3000">
              <a:solidFill>
                <a:schemeClr val="dk2"/>
              </a:solidFill>
            </a:endParaRPr>
          </a:p>
        </p:txBody>
      </p:sp>
      <p:sp>
        <p:nvSpPr>
          <p:cNvPr id="304" name="Google Shape;304;p35"/>
          <p:cNvSpPr txBox="1"/>
          <p:nvPr/>
        </p:nvSpPr>
        <p:spPr>
          <a:xfrm>
            <a:off x="1357775" y="3661600"/>
            <a:ext cx="11247600" cy="8527500"/>
          </a:xfrm>
          <a:prstGeom prst="rect">
            <a:avLst/>
          </a:prstGeom>
          <a:noFill/>
          <a:ln>
            <a:noFill/>
          </a:ln>
        </p:spPr>
        <p:txBody>
          <a:bodyPr anchorCtr="0" anchor="t" bIns="91425" lIns="91425" spcFirstLastPara="1" rIns="91425" wrap="square" tIns="91425">
            <a:spAutoFit/>
          </a:bodyPr>
          <a:lstStyle/>
          <a:p>
            <a:pPr indent="-431800" lvl="0" marL="457200" rtl="0" algn="l">
              <a:spcBef>
                <a:spcPts val="0"/>
              </a:spcBef>
              <a:spcAft>
                <a:spcPts val="0"/>
              </a:spcAft>
              <a:buClr>
                <a:schemeClr val="dk2"/>
              </a:buClr>
              <a:buSzPts val="3200"/>
              <a:buChar char="-"/>
            </a:pPr>
            <a:r>
              <a:rPr b="1" lang="pt-BR" sz="3200">
                <a:solidFill>
                  <a:schemeClr val="dk2"/>
                </a:solidFill>
              </a:rPr>
              <a:t>RESULTADO DOS MODELOS ANALISADOS</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Entre os cinco modelos analisados, o modelo que apresentou o melhor resultado considerando as métricas de sucesso definidas anteriormente foi o modelo de regressão de floresta aleatória. O modelo de floresta aleatória obteve erro absoluto médio de 97,83 horas e o erro quadrático médio de 22723,76, evidenciando que o resultado é fraco para o objetivo de predizer o tempo médio para falha, uma vez que um erro médio de 97 horas entre estimado e real, não configura um erro aceitável para os padrões do negócio. O coeficiente de correlação neste trabalho (não definido como métrica de sucesso) mostra resultados negativos, indicando que os modelos não conseguem explicar de maneira satisfatória a variável dependente de acordo com as variáveis independentes disponíveis.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305" name="Google Shape;305;p35"/>
          <p:cNvSpPr txBox="1"/>
          <p:nvPr/>
        </p:nvSpPr>
        <p:spPr>
          <a:xfrm>
            <a:off x="14207725" y="9076800"/>
            <a:ext cx="8954400" cy="723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14 - Resultado dos modelos analisados.</a:t>
            </a:r>
            <a:endParaRPr b="1">
              <a:solidFill>
                <a:schemeClr val="dk2"/>
              </a:solidFill>
            </a:endParaRPr>
          </a:p>
          <a:p>
            <a:pPr indent="0" lvl="0" marL="0" rtl="0" algn="ctr">
              <a:lnSpc>
                <a:spcPct val="150000"/>
              </a:lnSpc>
              <a:spcBef>
                <a:spcPts val="0"/>
              </a:spcBef>
              <a:spcAft>
                <a:spcPts val="0"/>
              </a:spcAft>
              <a:buNone/>
            </a:pPr>
            <a:r>
              <a:t/>
            </a:r>
            <a:endParaRPr b="1">
              <a:solidFill>
                <a:schemeClr val="dk2"/>
              </a:solidFill>
            </a:endParaRPr>
          </a:p>
        </p:txBody>
      </p:sp>
      <p:pic>
        <p:nvPicPr>
          <p:cNvPr id="306" name="Google Shape;306;p35"/>
          <p:cNvPicPr preferRelativeResize="0"/>
          <p:nvPr/>
        </p:nvPicPr>
        <p:blipFill>
          <a:blip r:embed="rId3">
            <a:alphaModFix/>
          </a:blip>
          <a:stretch>
            <a:fillRect/>
          </a:stretch>
        </p:blipFill>
        <p:spPr>
          <a:xfrm>
            <a:off x="12605530" y="6070300"/>
            <a:ext cx="11419370" cy="2864588"/>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6"/>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312" name="Google Shape;312;p36"/>
          <p:cNvSpPr txBox="1"/>
          <p:nvPr/>
        </p:nvSpPr>
        <p:spPr>
          <a:xfrm>
            <a:off x="1357775" y="3015100"/>
            <a:ext cx="22223700" cy="646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pt-BR" sz="3000">
                <a:solidFill>
                  <a:schemeClr val="dk2"/>
                </a:solidFill>
              </a:rPr>
              <a:t>MODELAGEM:</a:t>
            </a:r>
            <a:endParaRPr sz="3000">
              <a:solidFill>
                <a:schemeClr val="dk2"/>
              </a:solidFill>
            </a:endParaRPr>
          </a:p>
        </p:txBody>
      </p:sp>
      <p:sp>
        <p:nvSpPr>
          <p:cNvPr id="313" name="Google Shape;313;p36"/>
          <p:cNvSpPr txBox="1"/>
          <p:nvPr/>
        </p:nvSpPr>
        <p:spPr>
          <a:xfrm>
            <a:off x="1357775" y="3661600"/>
            <a:ext cx="11419500" cy="8065500"/>
          </a:xfrm>
          <a:prstGeom prst="rect">
            <a:avLst/>
          </a:prstGeom>
          <a:noFill/>
          <a:ln>
            <a:noFill/>
          </a:ln>
        </p:spPr>
        <p:txBody>
          <a:bodyPr anchorCtr="0" anchor="t" bIns="91425" lIns="91425" spcFirstLastPara="1" rIns="91425" wrap="square" tIns="91425">
            <a:spAutoFit/>
          </a:bodyPr>
          <a:lstStyle/>
          <a:p>
            <a:pPr indent="-431800" lvl="0" marL="457200" rtl="0" algn="l">
              <a:spcBef>
                <a:spcPts val="0"/>
              </a:spcBef>
              <a:spcAft>
                <a:spcPts val="0"/>
              </a:spcAft>
              <a:buClr>
                <a:schemeClr val="dk2"/>
              </a:buClr>
              <a:buSzPts val="3200"/>
              <a:buChar char="-"/>
            </a:pPr>
            <a:r>
              <a:rPr b="1" lang="pt-BR" sz="3200">
                <a:solidFill>
                  <a:schemeClr val="dk2"/>
                </a:solidFill>
              </a:rPr>
              <a:t>OTIMIZAÇÃO DO MELHOR MODELO ANALISADO</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Com o objetivo de melhorar os resultados obtidos, realizou-se a separação do melhor modelo obtido, floresta aleatória, sendo otimizado os hyper parâmetros deste modelo, com o auxílio da biblioteca PyCaret a fim de buscar o melhor erro absoluto médio possível. A otimização melhorou o erro absoluto médio para 87,62 horas, uma diferença de aproximadamente 10 horas em comparação ao modelo não otimizado. Esse erro é inaceitável do ponto de vista do negócio, onde qualquer tomada de decisão baseada nos resultados desse modelo, poderá ocasionar em erros operacionais.</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314" name="Google Shape;314;p36"/>
          <p:cNvSpPr txBox="1"/>
          <p:nvPr/>
        </p:nvSpPr>
        <p:spPr>
          <a:xfrm>
            <a:off x="14327525" y="11512800"/>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15 - Resultado do modelo de  floresta aleatória otimizado.</a:t>
            </a:r>
            <a:endParaRPr b="1">
              <a:solidFill>
                <a:schemeClr val="dk2"/>
              </a:solidFill>
            </a:endParaRPr>
          </a:p>
        </p:txBody>
      </p:sp>
      <p:pic>
        <p:nvPicPr>
          <p:cNvPr id="315" name="Google Shape;315;p36"/>
          <p:cNvPicPr preferRelativeResize="0"/>
          <p:nvPr/>
        </p:nvPicPr>
        <p:blipFill>
          <a:blip r:embed="rId3">
            <a:alphaModFix/>
          </a:blip>
          <a:stretch>
            <a:fillRect/>
          </a:stretch>
        </p:blipFill>
        <p:spPr>
          <a:xfrm>
            <a:off x="14507100" y="3825988"/>
            <a:ext cx="8422333" cy="7522413"/>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7"/>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RESULTADOS E DISCUSSÃO</a:t>
            </a:r>
            <a:endParaRPr sz="6000"/>
          </a:p>
        </p:txBody>
      </p:sp>
      <p:sp>
        <p:nvSpPr>
          <p:cNvPr id="321" name="Google Shape;321;p37"/>
          <p:cNvSpPr txBox="1"/>
          <p:nvPr/>
        </p:nvSpPr>
        <p:spPr>
          <a:xfrm>
            <a:off x="1357775" y="3015100"/>
            <a:ext cx="22223700" cy="6465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pt-BR" sz="3000">
                <a:solidFill>
                  <a:schemeClr val="dk2"/>
                </a:solidFill>
              </a:rPr>
              <a:t>MODELAGEM:</a:t>
            </a:r>
            <a:endParaRPr sz="3000">
              <a:solidFill>
                <a:schemeClr val="dk2"/>
              </a:solidFill>
            </a:endParaRPr>
          </a:p>
        </p:txBody>
      </p:sp>
      <p:sp>
        <p:nvSpPr>
          <p:cNvPr id="322" name="Google Shape;322;p37"/>
          <p:cNvSpPr txBox="1"/>
          <p:nvPr/>
        </p:nvSpPr>
        <p:spPr>
          <a:xfrm>
            <a:off x="1357775" y="3661600"/>
            <a:ext cx="11419500" cy="9019800"/>
          </a:xfrm>
          <a:prstGeom prst="rect">
            <a:avLst/>
          </a:prstGeom>
          <a:noFill/>
          <a:ln>
            <a:noFill/>
          </a:ln>
        </p:spPr>
        <p:txBody>
          <a:bodyPr anchorCtr="0" anchor="t" bIns="91425" lIns="91425" spcFirstLastPara="1" rIns="91425" wrap="square" tIns="91425">
            <a:spAutoFit/>
          </a:bodyPr>
          <a:lstStyle/>
          <a:p>
            <a:pPr indent="-431800" lvl="0" marL="457200" rtl="0" algn="l">
              <a:spcBef>
                <a:spcPts val="0"/>
              </a:spcBef>
              <a:spcAft>
                <a:spcPts val="0"/>
              </a:spcAft>
              <a:buClr>
                <a:schemeClr val="dk2"/>
              </a:buClr>
              <a:buSzPts val="3200"/>
              <a:buChar char="-"/>
            </a:pPr>
            <a:r>
              <a:rPr b="1" lang="pt-BR" sz="3200">
                <a:solidFill>
                  <a:schemeClr val="dk2"/>
                </a:solidFill>
              </a:rPr>
              <a:t>NÍVEL DE IMPORTÂNCIA DAS VARIÁVEIS INDEPENDENTES</a:t>
            </a:r>
            <a:endParaRPr b="1" sz="3200">
              <a:solidFill>
                <a:schemeClr val="dk2"/>
              </a:solidFill>
            </a:endParaRPr>
          </a:p>
          <a:p>
            <a:pPr indent="0" lvl="0" marL="0" rtl="0" algn="l">
              <a:spcBef>
                <a:spcPts val="0"/>
              </a:spcBef>
              <a:spcAft>
                <a:spcPts val="0"/>
              </a:spcAft>
              <a:buNone/>
            </a:pPr>
            <a:r>
              <a:t/>
            </a:r>
            <a:endParaRPr sz="3000">
              <a:solidFill>
                <a:srgbClr val="434343"/>
              </a:solidFill>
            </a:endParaRPr>
          </a:p>
          <a:p>
            <a:pPr indent="0" lvl="0" marL="0" rtl="0" algn="ctr">
              <a:spcBef>
                <a:spcPts val="0"/>
              </a:spcBef>
              <a:spcAft>
                <a:spcPts val="0"/>
              </a:spcAft>
              <a:buNone/>
            </a:pPr>
            <a:r>
              <a:rPr i="1" lang="pt-BR" sz="3000">
                <a:solidFill>
                  <a:srgbClr val="434343"/>
                </a:solidFill>
              </a:rPr>
              <a:t>Com base nos dados disponíveis e nos modelos analisados, o horímetro da máquina é a principal variável de importância na predição do tempo médio para falha, seguido pela idade do equipamento em meses e do tempo desde o último reparo, as demais variáveis não apresentam importância estatística. Esse resultado corrobora com os resultados obtidos na modelagem, que identificam que a utilização de modelos de aprendizado de máquina não se mostrou satisfatória para predizer o tempo médio para falha. Na etapa de análise exploratória dos dados, notou-se que existe diferença nos dados entre o tipo de operação e a estação operacional, entretanto, tal diferença não foi expressa no modelo de melhor resultado.</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a:p>
            <a:pPr indent="0" lvl="0" marL="0" rtl="0" algn="ctr">
              <a:spcBef>
                <a:spcPts val="0"/>
              </a:spcBef>
              <a:spcAft>
                <a:spcPts val="0"/>
              </a:spcAft>
              <a:buNone/>
            </a:pPr>
            <a:r>
              <a:t/>
            </a:r>
            <a:endParaRPr i="1" sz="3000">
              <a:solidFill>
                <a:srgbClr val="434343"/>
              </a:solidFill>
            </a:endParaRPr>
          </a:p>
        </p:txBody>
      </p:sp>
      <p:sp>
        <p:nvSpPr>
          <p:cNvPr id="323" name="Google Shape;323;p37"/>
          <p:cNvSpPr txBox="1"/>
          <p:nvPr/>
        </p:nvSpPr>
        <p:spPr>
          <a:xfrm>
            <a:off x="14786775" y="9855525"/>
            <a:ext cx="8954400" cy="400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pt-BR">
                <a:solidFill>
                  <a:schemeClr val="dk2"/>
                </a:solidFill>
              </a:rPr>
              <a:t>Figura 16 - Resultado de importância das variáveis utilizadas no modelo.</a:t>
            </a:r>
            <a:endParaRPr b="1">
              <a:solidFill>
                <a:schemeClr val="dk2"/>
              </a:solidFill>
            </a:endParaRPr>
          </a:p>
        </p:txBody>
      </p:sp>
      <p:pic>
        <p:nvPicPr>
          <p:cNvPr id="324" name="Google Shape;324;p37"/>
          <p:cNvPicPr preferRelativeResize="0"/>
          <p:nvPr/>
        </p:nvPicPr>
        <p:blipFill>
          <a:blip r:embed="rId3">
            <a:alphaModFix/>
          </a:blip>
          <a:stretch>
            <a:fillRect/>
          </a:stretch>
        </p:blipFill>
        <p:spPr>
          <a:xfrm>
            <a:off x="12690050" y="3774050"/>
            <a:ext cx="11502749" cy="5810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1"/>
          <p:cNvSpPr/>
          <p:nvPr/>
        </p:nvSpPr>
        <p:spPr>
          <a:xfrm>
            <a:off x="3386583" y="1538050"/>
            <a:ext cx="67968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INTRODUÇÃO</a:t>
            </a:r>
            <a:endParaRPr sz="6000">
              <a:solidFill>
                <a:srgbClr val="000000"/>
              </a:solidFill>
            </a:endParaRPr>
          </a:p>
        </p:txBody>
      </p:sp>
      <p:sp>
        <p:nvSpPr>
          <p:cNvPr id="95" name="Google Shape;95;p11"/>
          <p:cNvSpPr txBox="1"/>
          <p:nvPr/>
        </p:nvSpPr>
        <p:spPr>
          <a:xfrm>
            <a:off x="1317850" y="3243700"/>
            <a:ext cx="11121900" cy="89583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SzPts val="3000"/>
              <a:buChar char="-"/>
            </a:pPr>
            <a:r>
              <a:rPr lang="pt-BR" sz="3000"/>
              <a:t>Com a intensificação de uma economia globalizada, houve um crescimento na demanda por equipamentos e sistemas com melhor desempenho aliado ao baixo custo;</a:t>
            </a:r>
            <a:endParaRPr sz="3000"/>
          </a:p>
          <a:p>
            <a:pPr indent="0" lvl="0" marL="457200" rtl="0" algn="just">
              <a:spcBef>
                <a:spcPts val="0"/>
              </a:spcBef>
              <a:spcAft>
                <a:spcPts val="0"/>
              </a:spcAft>
              <a:buNone/>
            </a:pPr>
            <a:r>
              <a:t/>
            </a:r>
            <a:endParaRPr sz="3000"/>
          </a:p>
          <a:p>
            <a:pPr indent="-419100" lvl="0" marL="457200" rtl="0" algn="just">
              <a:spcBef>
                <a:spcPts val="0"/>
              </a:spcBef>
              <a:spcAft>
                <a:spcPts val="0"/>
              </a:spcAft>
              <a:buSzPts val="3000"/>
              <a:buChar char="-"/>
            </a:pPr>
            <a:r>
              <a:rPr lang="pt-BR" sz="3000"/>
              <a:t>Nesse contexto, </a:t>
            </a:r>
            <a:r>
              <a:rPr lang="pt-BR" sz="3000">
                <a:solidFill>
                  <a:schemeClr val="dk2"/>
                </a:solidFill>
              </a:rPr>
              <a:t>entender a confiabilidade</a:t>
            </a:r>
            <a:r>
              <a:rPr lang="pt-BR" sz="3000"/>
              <a:t>, se faz uma importante via de estudo e inovação, considerando que falhas podem levar a um aumento dos custos dos produtos ou até acidentes;</a:t>
            </a:r>
            <a:endParaRPr sz="3000"/>
          </a:p>
          <a:p>
            <a:pPr indent="0" lvl="0" marL="457200" rtl="0" algn="just">
              <a:spcBef>
                <a:spcPts val="0"/>
              </a:spcBef>
              <a:spcAft>
                <a:spcPts val="0"/>
              </a:spcAft>
              <a:buNone/>
            </a:pPr>
            <a:r>
              <a:t/>
            </a:r>
            <a:endParaRPr sz="3000"/>
          </a:p>
          <a:p>
            <a:pPr indent="-419100" lvl="0" marL="457200" rtl="0" algn="just">
              <a:spcBef>
                <a:spcPts val="0"/>
              </a:spcBef>
              <a:spcAft>
                <a:spcPts val="0"/>
              </a:spcAft>
              <a:buSzPts val="3000"/>
              <a:buChar char="-"/>
            </a:pPr>
            <a:r>
              <a:rPr lang="pt-BR" sz="3000"/>
              <a:t>Sendo assim, a confiabilidade pode ser definida como a probabilidade de um sistema operar de maneira satisfatória (sem falhas) em um período de tempo conhecido e condições definidas;</a:t>
            </a:r>
            <a:endParaRPr sz="3000"/>
          </a:p>
          <a:p>
            <a:pPr indent="0" lvl="0" marL="457200" rtl="0" algn="just">
              <a:spcBef>
                <a:spcPts val="0"/>
              </a:spcBef>
              <a:spcAft>
                <a:spcPts val="0"/>
              </a:spcAft>
              <a:buNone/>
            </a:pPr>
            <a:r>
              <a:t/>
            </a:r>
            <a:endParaRPr sz="3000"/>
          </a:p>
          <a:p>
            <a:pPr indent="-419100" lvl="0" marL="457200" rtl="0" algn="just">
              <a:spcBef>
                <a:spcPts val="0"/>
              </a:spcBef>
              <a:spcAft>
                <a:spcPts val="0"/>
              </a:spcAft>
              <a:buSzPts val="3000"/>
              <a:buChar char="-"/>
            </a:pPr>
            <a:r>
              <a:rPr lang="pt-BR" sz="3000">
                <a:highlight>
                  <a:schemeClr val="lt1"/>
                </a:highlight>
              </a:rPr>
              <a:t>C</a:t>
            </a:r>
            <a:r>
              <a:rPr lang="pt-BR" sz="3000"/>
              <a:t>om base na confiabilidade dos equipamentos é possível definir com maior precisão o planejamento das manutenções preventivas, sendo essas as manutenções que ocorrem antes do equipamento falhar.</a:t>
            </a:r>
            <a:endParaRPr sz="3000"/>
          </a:p>
          <a:p>
            <a:pPr indent="0" lvl="0" marL="457200" rtl="0" algn="just">
              <a:spcBef>
                <a:spcPts val="0"/>
              </a:spcBef>
              <a:spcAft>
                <a:spcPts val="0"/>
              </a:spcAft>
              <a:buNone/>
            </a:pPr>
            <a:r>
              <a:t/>
            </a:r>
            <a:endParaRPr sz="3000"/>
          </a:p>
        </p:txBody>
      </p:sp>
      <p:pic>
        <p:nvPicPr>
          <p:cNvPr id="96" name="Google Shape;96;p11"/>
          <p:cNvPicPr preferRelativeResize="0"/>
          <p:nvPr/>
        </p:nvPicPr>
        <p:blipFill>
          <a:blip r:embed="rId3">
            <a:alphaModFix/>
          </a:blip>
          <a:stretch>
            <a:fillRect/>
          </a:stretch>
        </p:blipFill>
        <p:spPr>
          <a:xfrm>
            <a:off x="12612138" y="3913950"/>
            <a:ext cx="11634674" cy="6479749"/>
          </a:xfrm>
          <a:prstGeom prst="rect">
            <a:avLst/>
          </a:prstGeom>
          <a:noFill/>
          <a:ln>
            <a:noFill/>
          </a:ln>
        </p:spPr>
      </p:pic>
      <p:sp>
        <p:nvSpPr>
          <p:cNvPr id="97" name="Google Shape;97;p11"/>
          <p:cNvSpPr txBox="1"/>
          <p:nvPr/>
        </p:nvSpPr>
        <p:spPr>
          <a:xfrm>
            <a:off x="16642438" y="10393700"/>
            <a:ext cx="4412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t>Fonte: Acervo Jean Cruz</a:t>
            </a:r>
            <a:endParaRPr sz="20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8"/>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CONCLUSÕES</a:t>
            </a:r>
            <a:endParaRPr sz="6000"/>
          </a:p>
        </p:txBody>
      </p:sp>
      <p:sp>
        <p:nvSpPr>
          <p:cNvPr id="330" name="Google Shape;330;p38"/>
          <p:cNvSpPr txBox="1"/>
          <p:nvPr/>
        </p:nvSpPr>
        <p:spPr>
          <a:xfrm>
            <a:off x="1397725" y="3082550"/>
            <a:ext cx="11419500" cy="94200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lang="pt-BR" sz="3000">
                <a:solidFill>
                  <a:schemeClr val="dk2"/>
                </a:solidFill>
              </a:rPr>
              <a:t>A atividade de baldeio representa mais da metade do total de registros de manutenção, sendo maior que o dobro da segunda operação que é a de arraste;</a:t>
            </a:r>
            <a:endParaRPr sz="3000">
              <a:solidFill>
                <a:schemeClr val="dk2"/>
              </a:solidFill>
            </a:endParaRPr>
          </a:p>
          <a:p>
            <a:pPr indent="0" lvl="0" marL="457200" rtl="0" algn="just">
              <a:spcBef>
                <a:spcPts val="0"/>
              </a:spcBef>
              <a:spcAft>
                <a:spcPts val="0"/>
              </a:spcAft>
              <a:buNone/>
            </a:pPr>
            <a:r>
              <a:t/>
            </a:r>
            <a:endParaRPr sz="3000">
              <a:solidFill>
                <a:schemeClr val="dk2"/>
              </a:solidFill>
            </a:endParaRPr>
          </a:p>
          <a:p>
            <a:pPr indent="-419100" lvl="0" marL="457200" rtl="0" algn="just">
              <a:spcBef>
                <a:spcPts val="0"/>
              </a:spcBef>
              <a:spcAft>
                <a:spcPts val="0"/>
              </a:spcAft>
              <a:buClr>
                <a:schemeClr val="dk2"/>
              </a:buClr>
              <a:buSzPts val="3000"/>
              <a:buChar char="-"/>
            </a:pPr>
            <a:r>
              <a:rPr lang="pt-BR" sz="3000">
                <a:solidFill>
                  <a:schemeClr val="dk2"/>
                </a:solidFill>
              </a:rPr>
              <a:t>O tempo médio para reparo é de 43,96 horas, sendo um número considerado alto, pois algumas manutenções no conjunto de dados foram mais longas que a média (em alguns casos superior a 300 horas), devido a falhas complexas ou dificuldades de aquisição de peças de reposição;</a:t>
            </a:r>
            <a:endParaRPr sz="3000">
              <a:solidFill>
                <a:schemeClr val="dk2"/>
              </a:solidFill>
            </a:endParaRPr>
          </a:p>
          <a:p>
            <a:pPr indent="0" lvl="0" marL="457200" rtl="0" algn="just">
              <a:spcBef>
                <a:spcPts val="0"/>
              </a:spcBef>
              <a:spcAft>
                <a:spcPts val="0"/>
              </a:spcAft>
              <a:buNone/>
            </a:pPr>
            <a:r>
              <a:t/>
            </a:r>
            <a:endParaRPr sz="3000">
              <a:solidFill>
                <a:schemeClr val="dk2"/>
              </a:solidFill>
            </a:endParaRPr>
          </a:p>
          <a:p>
            <a:pPr indent="-419100" lvl="0" marL="457200" rtl="0" algn="just">
              <a:spcBef>
                <a:spcPts val="0"/>
              </a:spcBef>
              <a:spcAft>
                <a:spcPts val="0"/>
              </a:spcAft>
              <a:buClr>
                <a:schemeClr val="dk2"/>
              </a:buClr>
              <a:buSzPts val="3000"/>
              <a:buChar char="-"/>
            </a:pPr>
            <a:r>
              <a:rPr lang="pt-BR" sz="3000">
                <a:solidFill>
                  <a:schemeClr val="dk2"/>
                </a:solidFill>
              </a:rPr>
              <a:t>O conjunto de dados tem problemas em relação aos apontamentos de horímetro. Foram necessárias 262 interações de correção com auxílio do time de negócios da companhia para ajuste dos números;</a:t>
            </a:r>
            <a:endParaRPr sz="3000">
              <a:solidFill>
                <a:schemeClr val="dk2"/>
              </a:solidFill>
            </a:endParaRPr>
          </a:p>
          <a:p>
            <a:pPr indent="0" lvl="0" marL="457200" rtl="0" algn="just">
              <a:spcBef>
                <a:spcPts val="0"/>
              </a:spcBef>
              <a:spcAft>
                <a:spcPts val="0"/>
              </a:spcAft>
              <a:buNone/>
            </a:pPr>
            <a:r>
              <a:t/>
            </a:r>
            <a:endParaRPr sz="3000">
              <a:solidFill>
                <a:schemeClr val="dk2"/>
              </a:solidFill>
            </a:endParaRPr>
          </a:p>
          <a:p>
            <a:pPr indent="-419100" lvl="0" marL="457200" rtl="0" algn="just">
              <a:spcBef>
                <a:spcPts val="0"/>
              </a:spcBef>
              <a:spcAft>
                <a:spcPts val="0"/>
              </a:spcAft>
              <a:buClr>
                <a:schemeClr val="dk2"/>
              </a:buClr>
              <a:buSzPts val="3000"/>
              <a:buChar char="-"/>
            </a:pPr>
            <a:r>
              <a:rPr lang="pt-BR" sz="3000">
                <a:solidFill>
                  <a:schemeClr val="dk2"/>
                </a:solidFill>
              </a:rPr>
              <a:t>Após as correções foi possível evidenciar um tempo médio entre reparos de aproximadamente 19 horas, onde a atividade de corte apresenta o menor resultado (13 horas) indicando que essa operação apresenta mais necessidade de manutenção que as demais</a:t>
            </a:r>
            <a:r>
              <a:rPr lang="pt-BR" sz="3000">
                <a:solidFill>
                  <a:srgbClr val="434343"/>
                </a:solidFill>
              </a:rPr>
              <a:t>.</a:t>
            </a:r>
            <a:endParaRPr sz="3000">
              <a:solidFill>
                <a:srgbClr val="434343"/>
              </a:solidFill>
            </a:endParaRPr>
          </a:p>
        </p:txBody>
      </p:sp>
      <p:pic>
        <p:nvPicPr>
          <p:cNvPr id="331" name="Google Shape;331;p38"/>
          <p:cNvPicPr preferRelativeResize="0"/>
          <p:nvPr/>
        </p:nvPicPr>
        <p:blipFill>
          <a:blip r:embed="rId3">
            <a:alphaModFix/>
          </a:blip>
          <a:stretch>
            <a:fillRect/>
          </a:stretch>
        </p:blipFill>
        <p:spPr>
          <a:xfrm>
            <a:off x="13797450" y="4914425"/>
            <a:ext cx="10309576" cy="5910025"/>
          </a:xfrm>
          <a:prstGeom prst="rect">
            <a:avLst/>
          </a:prstGeom>
          <a:noFill/>
          <a:ln>
            <a:noFill/>
          </a:ln>
        </p:spPr>
      </p:pic>
      <p:sp>
        <p:nvSpPr>
          <p:cNvPr id="332" name="Google Shape;332;p38"/>
          <p:cNvSpPr txBox="1"/>
          <p:nvPr/>
        </p:nvSpPr>
        <p:spPr>
          <a:xfrm>
            <a:off x="17191875" y="11012700"/>
            <a:ext cx="4412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t>Fonte: Acervo Jean Cruz</a:t>
            </a:r>
            <a:endParaRPr sz="20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9"/>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CONCLUSÕES</a:t>
            </a:r>
            <a:endParaRPr sz="6000"/>
          </a:p>
        </p:txBody>
      </p:sp>
      <p:sp>
        <p:nvSpPr>
          <p:cNvPr id="338" name="Google Shape;338;p39"/>
          <p:cNvSpPr txBox="1"/>
          <p:nvPr/>
        </p:nvSpPr>
        <p:spPr>
          <a:xfrm>
            <a:off x="1397725" y="3082550"/>
            <a:ext cx="11419500" cy="94200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lang="pt-BR" sz="3000">
                <a:solidFill>
                  <a:schemeClr val="dk2"/>
                </a:solidFill>
              </a:rPr>
              <a:t>Evidenciou-se que 68,4% do total de manutenções foram corretivas e 29,6%, preventivas, indicando que na sua maioria as manutenções acontecem após a falha do equipamento, incorrendo em perdas de produção, por conta de equipamento parado de forma não programada</a:t>
            </a:r>
            <a:r>
              <a:rPr lang="pt-BR" sz="3000">
                <a:solidFill>
                  <a:schemeClr val="dk2"/>
                </a:solidFill>
              </a:rPr>
              <a:t>;</a:t>
            </a:r>
            <a:endParaRPr sz="3000">
              <a:solidFill>
                <a:schemeClr val="dk2"/>
              </a:solidFill>
            </a:endParaRPr>
          </a:p>
          <a:p>
            <a:pPr indent="0" lvl="0" marL="457200" rtl="0" algn="just">
              <a:spcBef>
                <a:spcPts val="0"/>
              </a:spcBef>
              <a:spcAft>
                <a:spcPts val="0"/>
              </a:spcAft>
              <a:buNone/>
            </a:pPr>
            <a:r>
              <a:t/>
            </a:r>
            <a:endParaRPr sz="3000">
              <a:solidFill>
                <a:schemeClr val="dk2"/>
              </a:solidFill>
            </a:endParaRPr>
          </a:p>
          <a:p>
            <a:pPr indent="-419100" lvl="0" marL="457200" rtl="0" algn="just">
              <a:spcBef>
                <a:spcPts val="0"/>
              </a:spcBef>
              <a:spcAft>
                <a:spcPts val="0"/>
              </a:spcAft>
              <a:buClr>
                <a:schemeClr val="dk2"/>
              </a:buClr>
              <a:buSzPts val="3000"/>
              <a:buChar char="-"/>
            </a:pPr>
            <a:r>
              <a:rPr lang="pt-BR" sz="3000">
                <a:solidFill>
                  <a:schemeClr val="dk2"/>
                </a:solidFill>
              </a:rPr>
              <a:t>As peças terminal hidráulico e mangueira hidráulica são as peças mais frequentes nas manutenções, somando 40% do total quando combinadas;</a:t>
            </a:r>
            <a:endParaRPr sz="3000">
              <a:solidFill>
                <a:schemeClr val="dk2"/>
              </a:solidFill>
            </a:endParaRPr>
          </a:p>
          <a:p>
            <a:pPr indent="0" lvl="0" marL="457200" rtl="0" algn="just">
              <a:spcBef>
                <a:spcPts val="0"/>
              </a:spcBef>
              <a:spcAft>
                <a:spcPts val="0"/>
              </a:spcAft>
              <a:buNone/>
            </a:pPr>
            <a:r>
              <a:t/>
            </a:r>
            <a:endParaRPr sz="3000">
              <a:solidFill>
                <a:schemeClr val="dk2"/>
              </a:solidFill>
            </a:endParaRPr>
          </a:p>
          <a:p>
            <a:pPr indent="-419100" lvl="0" marL="457200" rtl="0" algn="just">
              <a:spcBef>
                <a:spcPts val="0"/>
              </a:spcBef>
              <a:spcAft>
                <a:spcPts val="0"/>
              </a:spcAft>
              <a:buClr>
                <a:schemeClr val="dk2"/>
              </a:buClr>
              <a:buSzPts val="3000"/>
              <a:buChar char="-"/>
            </a:pPr>
            <a:r>
              <a:rPr lang="pt-BR" sz="3000">
                <a:solidFill>
                  <a:schemeClr val="dk2"/>
                </a:solidFill>
              </a:rPr>
              <a:t>Mais de 65% das manutenções no conjunto de dados aconteceram na temporada chuvosa, entretanto, o resultado aqui obtido, pode conter algum viés em função da pandemia de COVID, onde algumas operações foram paralisadas temporariamente;</a:t>
            </a:r>
            <a:endParaRPr sz="3000">
              <a:solidFill>
                <a:schemeClr val="dk2"/>
              </a:solidFill>
            </a:endParaRPr>
          </a:p>
          <a:p>
            <a:pPr indent="0" lvl="0" marL="457200" rtl="0" algn="just">
              <a:spcBef>
                <a:spcPts val="0"/>
              </a:spcBef>
              <a:spcAft>
                <a:spcPts val="0"/>
              </a:spcAft>
              <a:buNone/>
            </a:pPr>
            <a:r>
              <a:t/>
            </a:r>
            <a:endParaRPr sz="3000">
              <a:solidFill>
                <a:schemeClr val="dk2"/>
              </a:solidFill>
            </a:endParaRPr>
          </a:p>
          <a:p>
            <a:pPr indent="-419100" lvl="0" marL="457200" rtl="0" algn="just">
              <a:spcBef>
                <a:spcPts val="0"/>
              </a:spcBef>
              <a:spcAft>
                <a:spcPts val="0"/>
              </a:spcAft>
              <a:buClr>
                <a:schemeClr val="dk2"/>
              </a:buClr>
              <a:buSzPts val="3000"/>
              <a:buChar char="-"/>
            </a:pPr>
            <a:r>
              <a:rPr lang="pt-BR" sz="3000">
                <a:solidFill>
                  <a:schemeClr val="dk2"/>
                </a:solidFill>
              </a:rPr>
              <a:t>A idade média dos equipamentos é de 65 meses, indicando que a maior parte dos equipamentos está no final do seu ciclo de vida (geralmente 60 meses). A atividade de arraste tem os equipamentos mais novos e a de carga os mais antigos. </a:t>
            </a:r>
            <a:endParaRPr i="1" sz="3000">
              <a:solidFill>
                <a:srgbClr val="434343"/>
              </a:solidFill>
            </a:endParaRPr>
          </a:p>
        </p:txBody>
      </p:sp>
      <p:pic>
        <p:nvPicPr>
          <p:cNvPr id="339" name="Google Shape;339;p39"/>
          <p:cNvPicPr preferRelativeResize="0"/>
          <p:nvPr/>
        </p:nvPicPr>
        <p:blipFill>
          <a:blip r:embed="rId3">
            <a:alphaModFix/>
          </a:blip>
          <a:stretch>
            <a:fillRect/>
          </a:stretch>
        </p:blipFill>
        <p:spPr>
          <a:xfrm>
            <a:off x="13538350" y="4144975"/>
            <a:ext cx="10098350" cy="6283899"/>
          </a:xfrm>
          <a:prstGeom prst="rect">
            <a:avLst/>
          </a:prstGeom>
          <a:noFill/>
          <a:ln>
            <a:noFill/>
          </a:ln>
        </p:spPr>
      </p:pic>
      <p:sp>
        <p:nvSpPr>
          <p:cNvPr id="340" name="Google Shape;340;p39"/>
          <p:cNvSpPr txBox="1"/>
          <p:nvPr/>
        </p:nvSpPr>
        <p:spPr>
          <a:xfrm>
            <a:off x="17009875" y="10557725"/>
            <a:ext cx="4412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t>Fonte: Acervo Jean Cruz</a:t>
            </a:r>
            <a:endParaRPr sz="20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0"/>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CONCLUSÕES</a:t>
            </a:r>
            <a:endParaRPr sz="6000"/>
          </a:p>
        </p:txBody>
      </p:sp>
      <p:sp>
        <p:nvSpPr>
          <p:cNvPr id="346" name="Google Shape;346;p40"/>
          <p:cNvSpPr txBox="1"/>
          <p:nvPr/>
        </p:nvSpPr>
        <p:spPr>
          <a:xfrm>
            <a:off x="1397725" y="3082550"/>
            <a:ext cx="11419500" cy="94200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lang="pt-BR" sz="3000">
                <a:solidFill>
                  <a:schemeClr val="dk2"/>
                </a:solidFill>
              </a:rPr>
              <a:t>O modelo com o melhor resultado foi o modelo de floresta aleatória com erro médio absoluto após otimização de 87,62 horas e erro quadrático de 21584,43, tais resultados mostram que a aplicação de modelos de aprendizado de máquina para predição do tempo médio para falha no conjunto de dados analisados </a:t>
            </a:r>
            <a:r>
              <a:rPr b="1" lang="pt-BR" sz="3000">
                <a:solidFill>
                  <a:schemeClr val="dk2"/>
                </a:solidFill>
              </a:rPr>
              <a:t>não têm resultados satisfatórios</a:t>
            </a:r>
            <a:r>
              <a:rPr lang="pt-BR" sz="3000">
                <a:solidFill>
                  <a:schemeClr val="dk2"/>
                </a:solidFill>
              </a:rPr>
              <a:t>, não podendo ser utilizado em escala de produção para auxílio na tomada de decisão da companhia</a:t>
            </a:r>
            <a:r>
              <a:rPr lang="pt-BR" sz="3000">
                <a:solidFill>
                  <a:schemeClr val="dk2"/>
                </a:solidFill>
              </a:rPr>
              <a:t>;</a:t>
            </a:r>
            <a:endParaRPr sz="3000">
              <a:solidFill>
                <a:schemeClr val="dk2"/>
              </a:solidFill>
            </a:endParaRPr>
          </a:p>
          <a:p>
            <a:pPr indent="0" lvl="0" marL="457200" rtl="0" algn="just">
              <a:spcBef>
                <a:spcPts val="0"/>
              </a:spcBef>
              <a:spcAft>
                <a:spcPts val="0"/>
              </a:spcAft>
              <a:buNone/>
            </a:pPr>
            <a:r>
              <a:t/>
            </a:r>
            <a:endParaRPr sz="3000">
              <a:solidFill>
                <a:schemeClr val="dk2"/>
              </a:solidFill>
            </a:endParaRPr>
          </a:p>
          <a:p>
            <a:pPr indent="-419100" lvl="0" marL="457200" rtl="0" algn="just">
              <a:spcBef>
                <a:spcPts val="0"/>
              </a:spcBef>
              <a:spcAft>
                <a:spcPts val="0"/>
              </a:spcAft>
              <a:buClr>
                <a:schemeClr val="dk2"/>
              </a:buClr>
              <a:buSzPts val="3000"/>
              <a:buChar char="-"/>
            </a:pPr>
            <a:r>
              <a:rPr lang="pt-BR" sz="3000">
                <a:solidFill>
                  <a:schemeClr val="dk2"/>
                </a:solidFill>
              </a:rPr>
              <a:t>S</a:t>
            </a:r>
            <a:r>
              <a:rPr lang="pt-BR" sz="3000">
                <a:solidFill>
                  <a:schemeClr val="dk2"/>
                </a:solidFill>
              </a:rPr>
              <a:t>ugere-se que o negócio invista em aumento da governança de dados, objetivando maior qualidade nos dados obtidos, uma vez que esses são a chave para o sucesso de qualquer análise exploratória ou modelagem preditiva</a:t>
            </a:r>
            <a:r>
              <a:rPr lang="pt-BR" sz="3000">
                <a:solidFill>
                  <a:schemeClr val="dk2"/>
                </a:solidFill>
              </a:rPr>
              <a:t>;</a:t>
            </a:r>
            <a:endParaRPr sz="3000">
              <a:solidFill>
                <a:schemeClr val="dk2"/>
              </a:solidFill>
            </a:endParaRPr>
          </a:p>
          <a:p>
            <a:pPr indent="0" lvl="0" marL="457200" rtl="0" algn="just">
              <a:spcBef>
                <a:spcPts val="0"/>
              </a:spcBef>
              <a:spcAft>
                <a:spcPts val="0"/>
              </a:spcAft>
              <a:buNone/>
            </a:pPr>
            <a:r>
              <a:t/>
            </a:r>
            <a:endParaRPr sz="3000">
              <a:solidFill>
                <a:schemeClr val="dk2"/>
              </a:solidFill>
            </a:endParaRPr>
          </a:p>
          <a:p>
            <a:pPr indent="-419100" lvl="0" marL="457200" rtl="0" algn="just">
              <a:spcBef>
                <a:spcPts val="0"/>
              </a:spcBef>
              <a:spcAft>
                <a:spcPts val="0"/>
              </a:spcAft>
              <a:buClr>
                <a:schemeClr val="dk2"/>
              </a:buClr>
              <a:buSzPts val="3000"/>
              <a:buChar char="-"/>
            </a:pPr>
            <a:r>
              <a:rPr lang="pt-BR" sz="3000">
                <a:solidFill>
                  <a:schemeClr val="dk2"/>
                </a:solidFill>
              </a:rPr>
              <a:t>Recomenda-se também a continuidade do trabalho, através do incremento da engenharia de variáveis, com o objetivo de entender melhor a variabilidade dos dados. É aconselhável investigar a estratificação dos modelos e gerar resultados baseados em grupos de operação ou idade dos equipamentos, as quais podem apresentar erros menores que os aqui obtidos.</a:t>
            </a:r>
            <a:endParaRPr sz="3000">
              <a:solidFill>
                <a:schemeClr val="dk2"/>
              </a:solidFill>
            </a:endParaRPr>
          </a:p>
        </p:txBody>
      </p:sp>
      <p:pic>
        <p:nvPicPr>
          <p:cNvPr id="347" name="Google Shape;347;p40"/>
          <p:cNvPicPr preferRelativeResize="0"/>
          <p:nvPr/>
        </p:nvPicPr>
        <p:blipFill>
          <a:blip r:embed="rId3">
            <a:alphaModFix/>
          </a:blip>
          <a:stretch>
            <a:fillRect/>
          </a:stretch>
        </p:blipFill>
        <p:spPr>
          <a:xfrm>
            <a:off x="13626925" y="5025725"/>
            <a:ext cx="10256751" cy="5030900"/>
          </a:xfrm>
          <a:prstGeom prst="rect">
            <a:avLst/>
          </a:prstGeom>
          <a:noFill/>
          <a:ln>
            <a:noFill/>
          </a:ln>
        </p:spPr>
      </p:pic>
      <p:sp>
        <p:nvSpPr>
          <p:cNvPr id="348" name="Google Shape;348;p40"/>
          <p:cNvSpPr txBox="1"/>
          <p:nvPr/>
        </p:nvSpPr>
        <p:spPr>
          <a:xfrm>
            <a:off x="17146375" y="10193750"/>
            <a:ext cx="4412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t>Fonte: Acervo Jean Cruz</a:t>
            </a:r>
            <a:endParaRPr sz="20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41"/>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REFERÊNCIAS</a:t>
            </a:r>
            <a:endParaRPr sz="6000"/>
          </a:p>
        </p:txBody>
      </p:sp>
      <p:sp>
        <p:nvSpPr>
          <p:cNvPr id="354" name="Google Shape;354;p41"/>
          <p:cNvSpPr txBox="1"/>
          <p:nvPr/>
        </p:nvSpPr>
        <p:spPr>
          <a:xfrm>
            <a:off x="1397725" y="3082550"/>
            <a:ext cx="22398000" cy="78810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Char char="-"/>
            </a:pPr>
            <a:r>
              <a:rPr lang="pt-BR" sz="2000">
                <a:solidFill>
                  <a:schemeClr val="dk2"/>
                </a:solidFill>
              </a:rPr>
              <a:t>ALI, M. PyCaret: An open source, low-code machine learning library in Python. </a:t>
            </a:r>
            <a:r>
              <a:rPr b="1" lang="pt-BR" sz="2000">
                <a:solidFill>
                  <a:schemeClr val="dk2"/>
                </a:solidFill>
              </a:rPr>
              <a:t>PyCartet version 1.0</a:t>
            </a:r>
            <a:r>
              <a:rPr lang="pt-BR" sz="2000">
                <a:solidFill>
                  <a:schemeClr val="dk2"/>
                </a:solidFill>
              </a:rPr>
              <a:t>, 2020. Disponível em: </a:t>
            </a:r>
            <a:r>
              <a:rPr lang="pt-BR" sz="2000">
                <a:solidFill>
                  <a:schemeClr val="dk2"/>
                </a:solidFill>
                <a:uFill>
                  <a:noFill/>
                </a:uFill>
                <a:hlinkClick r:id="rId3">
                  <a:extLst>
                    <a:ext uri="{A12FA001-AC4F-418D-AE19-62706E023703}">
                      <ahyp:hlinkClr val="tx"/>
                    </a:ext>
                  </a:extLst>
                </a:hlinkClick>
              </a:rPr>
              <a:t>https://www.pycaret.org</a:t>
            </a:r>
            <a:r>
              <a:rPr lang="pt-BR" sz="2000">
                <a:solidFill>
                  <a:schemeClr val="dk2"/>
                </a:solidFill>
              </a:rPr>
              <a:t>. Acesso em: 27 abr. 2022.</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SzPts val="2000"/>
              <a:buChar char="-"/>
            </a:pPr>
            <a:r>
              <a:rPr lang="pt-BR" sz="2000">
                <a:solidFill>
                  <a:schemeClr val="dk2"/>
                </a:solidFill>
              </a:rPr>
              <a:t>ANZANELLO, M. J.; SILVA, P. R. S. da; RIBEIRO, J. L. D.; FOGLIATTO, F. S. Proposição de modelo de degradação para capacitores submetidos a ensaios acelerados. </a:t>
            </a:r>
            <a:r>
              <a:rPr i="1" lang="pt-BR" sz="2000">
                <a:solidFill>
                  <a:schemeClr val="dk2"/>
                </a:solidFill>
              </a:rPr>
              <a:t>In</a:t>
            </a:r>
            <a:r>
              <a:rPr lang="pt-BR" sz="2000">
                <a:solidFill>
                  <a:schemeClr val="dk2"/>
                </a:solidFill>
              </a:rPr>
              <a:t>: ENCONTRO NACIONAL DE ENGENHARIA DE PRODUÇÃO, 23., 2003, Ouro Preto. </a:t>
            </a:r>
            <a:r>
              <a:rPr b="1" lang="pt-BR" sz="2000">
                <a:solidFill>
                  <a:schemeClr val="dk2"/>
                </a:solidFill>
              </a:rPr>
              <a:t>Anais</a:t>
            </a:r>
            <a:r>
              <a:rPr lang="pt-BR" sz="2000">
                <a:solidFill>
                  <a:schemeClr val="dk2"/>
                </a:solidFill>
              </a:rPr>
              <a:t> […]. Ouro Preto: ABEPRO, 2003.</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SzPts val="2000"/>
              <a:buChar char="-"/>
            </a:pPr>
            <a:r>
              <a:rPr lang="pt-BR" sz="2000">
                <a:solidFill>
                  <a:schemeClr val="dk2"/>
                </a:solidFill>
              </a:rPr>
              <a:t>EZRA, O. Achieving Manufacturing Excellence with Predictive Maintenance and Machine Learning. </a:t>
            </a:r>
            <a:r>
              <a:rPr b="1" lang="pt-BR" sz="2000">
                <a:solidFill>
                  <a:schemeClr val="dk2"/>
                </a:solidFill>
              </a:rPr>
              <a:t>Industry 4.0 Insights</a:t>
            </a:r>
            <a:r>
              <a:rPr lang="pt-BR" sz="2000">
                <a:solidFill>
                  <a:schemeClr val="dk2"/>
                </a:solidFill>
              </a:rPr>
              <a:t>, [</a:t>
            </a:r>
            <a:r>
              <a:rPr i="1" lang="pt-BR" sz="2000">
                <a:solidFill>
                  <a:schemeClr val="dk2"/>
                </a:solidFill>
              </a:rPr>
              <a:t>s. l.</a:t>
            </a:r>
            <a:r>
              <a:rPr lang="pt-BR" sz="2000">
                <a:solidFill>
                  <a:schemeClr val="dk2"/>
                </a:solidFill>
              </a:rPr>
              <a:t>], 2018.</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SzPts val="2000"/>
              <a:buChar char="-"/>
            </a:pPr>
            <a:r>
              <a:rPr lang="pt-BR" sz="2000">
                <a:solidFill>
                  <a:schemeClr val="dk2"/>
                </a:solidFill>
              </a:rPr>
              <a:t>FERNÁNDEZ-DELGADO, M. </a:t>
            </a:r>
            <a:r>
              <a:rPr i="1" lang="pt-BR" sz="2000">
                <a:solidFill>
                  <a:schemeClr val="dk2"/>
                </a:solidFill>
              </a:rPr>
              <a:t>et al</a:t>
            </a:r>
            <a:r>
              <a:rPr lang="pt-BR" sz="2000">
                <a:solidFill>
                  <a:schemeClr val="dk2"/>
                </a:solidFill>
              </a:rPr>
              <a:t>.</a:t>
            </a:r>
            <a:r>
              <a:rPr b="1" lang="pt-BR" sz="2000">
                <a:solidFill>
                  <a:schemeClr val="dk2"/>
                </a:solidFill>
              </a:rPr>
              <a:t> </a:t>
            </a:r>
            <a:r>
              <a:rPr lang="pt-BR" sz="2000">
                <a:solidFill>
                  <a:schemeClr val="dk2"/>
                </a:solidFill>
              </a:rPr>
              <a:t>Do we need hundreds of classifiers to solve real world classification problems. </a:t>
            </a:r>
            <a:r>
              <a:rPr b="1" lang="pt-BR" sz="2000">
                <a:solidFill>
                  <a:schemeClr val="dk2"/>
                </a:solidFill>
              </a:rPr>
              <a:t>Journal of Machine Learning Research</a:t>
            </a:r>
            <a:r>
              <a:rPr lang="pt-BR" sz="2000">
                <a:solidFill>
                  <a:schemeClr val="dk2"/>
                </a:solidFill>
              </a:rPr>
              <a:t>, [</a:t>
            </a:r>
            <a:r>
              <a:rPr i="1" lang="pt-BR" sz="2000">
                <a:solidFill>
                  <a:schemeClr val="dk2"/>
                </a:solidFill>
              </a:rPr>
              <a:t>s. l.</a:t>
            </a:r>
            <a:r>
              <a:rPr lang="pt-BR" sz="2000">
                <a:solidFill>
                  <a:schemeClr val="dk2"/>
                </a:solidFill>
              </a:rPr>
              <a:t>], v. 15, n. (1), p. 3133-3181, 2014.</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SzPts val="2000"/>
              <a:buChar char="-"/>
            </a:pPr>
            <a:r>
              <a:rPr lang="pt-BR" sz="2000">
                <a:solidFill>
                  <a:schemeClr val="dk2"/>
                </a:solidFill>
              </a:rPr>
              <a:t>FOGLIATTO, F. S.; RIBEIRO, J. L. D. </a:t>
            </a:r>
            <a:r>
              <a:rPr b="1" lang="pt-BR" sz="2000">
                <a:solidFill>
                  <a:schemeClr val="dk2"/>
                </a:solidFill>
              </a:rPr>
              <a:t>Confiabilidade e manutenção industrial</a:t>
            </a:r>
            <a:r>
              <a:rPr lang="pt-BR" sz="2000">
                <a:solidFill>
                  <a:schemeClr val="dk2"/>
                </a:solidFill>
              </a:rPr>
              <a:t>. Rio de Janeiro: Elsevier, 2009. 265 p.</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SzPts val="2000"/>
              <a:buChar char="-"/>
            </a:pPr>
            <a:r>
              <a:rPr lang="pt-BR" sz="2000">
                <a:solidFill>
                  <a:schemeClr val="dk2"/>
                </a:solidFill>
              </a:rPr>
              <a:t>KARDEC, A.; NASCIF, J. de A. </a:t>
            </a:r>
            <a:r>
              <a:rPr b="1" lang="pt-BR" sz="2000">
                <a:solidFill>
                  <a:schemeClr val="dk2"/>
                </a:solidFill>
              </a:rPr>
              <a:t>Manutenção</a:t>
            </a:r>
            <a:r>
              <a:rPr lang="pt-BR" sz="2000">
                <a:solidFill>
                  <a:schemeClr val="dk2"/>
                </a:solidFill>
              </a:rPr>
              <a:t>: Função estratégica. Rio de Janeiro: Qualitymark, 2009.</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SzPts val="2000"/>
              <a:buChar char="-"/>
            </a:pPr>
            <a:r>
              <a:rPr lang="pt-BR" sz="2000">
                <a:solidFill>
                  <a:schemeClr val="dk2"/>
                </a:solidFill>
              </a:rPr>
              <a:t>KUHLMAN, D. Introductions Etc. </a:t>
            </a:r>
            <a:r>
              <a:rPr i="1" lang="pt-BR" sz="2000">
                <a:solidFill>
                  <a:schemeClr val="dk2"/>
                </a:solidFill>
              </a:rPr>
              <a:t>In</a:t>
            </a:r>
            <a:r>
              <a:rPr lang="pt-BR" sz="2000">
                <a:solidFill>
                  <a:schemeClr val="dk2"/>
                </a:solidFill>
              </a:rPr>
              <a:t>: KUHLMAN, D. </a:t>
            </a:r>
            <a:r>
              <a:rPr b="1" lang="pt-BR" sz="2000">
                <a:solidFill>
                  <a:schemeClr val="dk2"/>
                </a:solidFill>
              </a:rPr>
              <a:t>A Python Book</a:t>
            </a:r>
            <a:r>
              <a:rPr lang="pt-BR" sz="2000">
                <a:solidFill>
                  <a:schemeClr val="dk2"/>
                </a:solidFill>
              </a:rPr>
              <a:t>: Beginning Python, Advanced Python, and Python Exercises. [</a:t>
            </a:r>
            <a:r>
              <a:rPr i="1" lang="pt-BR" sz="2000">
                <a:solidFill>
                  <a:schemeClr val="dk2"/>
                </a:solidFill>
              </a:rPr>
              <a:t>S. l.</a:t>
            </a:r>
            <a:r>
              <a:rPr lang="pt-BR" sz="2000">
                <a:solidFill>
                  <a:schemeClr val="dk2"/>
                </a:solidFill>
              </a:rPr>
              <a:t>:</a:t>
            </a:r>
            <a:r>
              <a:rPr i="1" lang="pt-BR" sz="2000">
                <a:solidFill>
                  <a:schemeClr val="dk2"/>
                </a:solidFill>
              </a:rPr>
              <a:t> s. n.</a:t>
            </a:r>
            <a:r>
              <a:rPr lang="pt-BR" sz="2000">
                <a:solidFill>
                  <a:schemeClr val="dk2"/>
                </a:solidFill>
              </a:rPr>
              <a:t>], 2013.</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SzPts val="2000"/>
              <a:buChar char="-"/>
            </a:pPr>
            <a:r>
              <a:rPr lang="pt-BR" sz="2000">
                <a:solidFill>
                  <a:schemeClr val="dk2"/>
                </a:solidFill>
              </a:rPr>
              <a:t>LAFRAIA, J. R. B. </a:t>
            </a:r>
            <a:r>
              <a:rPr b="1" lang="pt-BR" sz="2000">
                <a:solidFill>
                  <a:schemeClr val="dk2"/>
                </a:solidFill>
              </a:rPr>
              <a:t>Manual de confiabilidade, mantenabilidade e disponibilidade</a:t>
            </a:r>
            <a:r>
              <a:rPr lang="pt-BR" sz="2000">
                <a:solidFill>
                  <a:schemeClr val="dk2"/>
                </a:solidFill>
              </a:rPr>
              <a:t>. 2. ed. Rio de Janeiro: Qualitymark, 2001.</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SzPts val="2000"/>
              <a:buChar char="-"/>
            </a:pPr>
            <a:r>
              <a:rPr lang="pt-BR" sz="2000">
                <a:solidFill>
                  <a:schemeClr val="dk2"/>
                </a:solidFill>
              </a:rPr>
              <a:t>LUCIAN, L. M. </a:t>
            </a:r>
            <a:r>
              <a:rPr b="1" lang="pt-BR" sz="2000">
                <a:solidFill>
                  <a:schemeClr val="dk2"/>
                </a:solidFill>
              </a:rPr>
              <a:t>Fundamentos de Aprendizagem de Máquina</a:t>
            </a:r>
            <a:r>
              <a:rPr lang="pt-BR" sz="2000">
                <a:solidFill>
                  <a:schemeClr val="dk2"/>
                </a:solidFill>
              </a:rPr>
              <a:t>. Porto Alegre: SAGAH, 2020.</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SzPts val="2000"/>
              <a:buChar char="-"/>
            </a:pPr>
            <a:r>
              <a:rPr lang="pt-BR" sz="2000">
                <a:solidFill>
                  <a:schemeClr val="dk2"/>
                </a:solidFill>
              </a:rPr>
              <a:t>MITCHELL, T. M. </a:t>
            </a:r>
            <a:r>
              <a:rPr b="1" lang="pt-BR" sz="2000">
                <a:solidFill>
                  <a:schemeClr val="dk2"/>
                </a:solidFill>
              </a:rPr>
              <a:t>Machine Learning</a:t>
            </a:r>
            <a:r>
              <a:rPr lang="pt-BR" sz="2000">
                <a:solidFill>
                  <a:schemeClr val="dk2"/>
                </a:solidFill>
              </a:rPr>
              <a:t>. New York: McGraw-Hill, 1997.</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SzPts val="2000"/>
              <a:buChar char="-"/>
            </a:pPr>
            <a:r>
              <a:rPr lang="pt-BR" sz="2000">
                <a:solidFill>
                  <a:schemeClr val="dk2"/>
                </a:solidFill>
              </a:rPr>
              <a:t>MONARD, M. C.; BARANAUSKAS, J. A. </a:t>
            </a:r>
            <a:r>
              <a:rPr b="1" lang="pt-BR" sz="2000">
                <a:solidFill>
                  <a:schemeClr val="dk2"/>
                </a:solidFill>
              </a:rPr>
              <a:t>Conceitos Sobre Aprendizado de Máquina. Sistemas Inteligentes Fundamentos e Aplicações</a:t>
            </a:r>
            <a:r>
              <a:rPr lang="pt-BR" sz="2000">
                <a:solidFill>
                  <a:schemeClr val="dk2"/>
                </a:solidFill>
              </a:rPr>
              <a:t>. Barueri, SP: Manole Ltda, 2003. p. 89-114.</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0" lvl="0" marL="457200" rtl="0" algn="l">
              <a:spcBef>
                <a:spcPts val="0"/>
              </a:spcBef>
              <a:spcAft>
                <a:spcPts val="0"/>
              </a:spcAft>
              <a:buNone/>
            </a:pPr>
            <a:r>
              <a:t/>
            </a:r>
            <a:endParaRPr sz="20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2"/>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REFERÊNCIAS</a:t>
            </a:r>
            <a:endParaRPr sz="6000"/>
          </a:p>
        </p:txBody>
      </p:sp>
      <p:sp>
        <p:nvSpPr>
          <p:cNvPr id="360" name="Google Shape;360;p42"/>
          <p:cNvSpPr txBox="1"/>
          <p:nvPr/>
        </p:nvSpPr>
        <p:spPr>
          <a:xfrm>
            <a:off x="1397725" y="3082550"/>
            <a:ext cx="22398000" cy="75729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dk2"/>
              </a:buClr>
              <a:buSzPts val="2000"/>
              <a:buChar char="-"/>
            </a:pPr>
            <a:r>
              <a:rPr lang="pt-BR" sz="2000">
                <a:solidFill>
                  <a:schemeClr val="dk2"/>
                </a:solidFill>
              </a:rPr>
              <a:t>NATEKIN, A.; KNOLL, A. </a:t>
            </a:r>
            <a:r>
              <a:rPr b="1" lang="pt-BR" sz="2000">
                <a:solidFill>
                  <a:schemeClr val="dk2"/>
                </a:solidFill>
              </a:rPr>
              <a:t>Gradient boosting machines, a tutorial</a:t>
            </a:r>
            <a:r>
              <a:rPr lang="pt-BR" sz="2000">
                <a:solidFill>
                  <a:schemeClr val="dk2"/>
                </a:solidFill>
              </a:rPr>
              <a:t>.</a:t>
            </a:r>
            <a:r>
              <a:rPr b="1" lang="pt-BR" sz="2000">
                <a:solidFill>
                  <a:schemeClr val="dk2"/>
                </a:solidFill>
              </a:rPr>
              <a:t> </a:t>
            </a:r>
            <a:r>
              <a:rPr lang="pt-BR" sz="2000">
                <a:solidFill>
                  <a:schemeClr val="dk2"/>
                </a:solidFill>
              </a:rPr>
              <a:t>Munich, Alemanha:</a:t>
            </a:r>
            <a:r>
              <a:rPr b="1" lang="pt-BR" sz="2000">
                <a:solidFill>
                  <a:schemeClr val="dk2"/>
                </a:solidFill>
              </a:rPr>
              <a:t> </a:t>
            </a:r>
            <a:r>
              <a:rPr lang="pt-BR" sz="2000">
                <a:solidFill>
                  <a:schemeClr val="dk2"/>
                </a:solidFill>
              </a:rPr>
              <a:t>Department of Informatics, Technical University Munich, Garching, 2013.</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Clr>
                <a:schemeClr val="dk2"/>
              </a:buClr>
              <a:buSzPts val="2000"/>
              <a:buChar char="-"/>
            </a:pPr>
            <a:r>
              <a:rPr lang="pt-BR" sz="2000">
                <a:solidFill>
                  <a:schemeClr val="dk2"/>
                </a:solidFill>
              </a:rPr>
              <a:t>PACCOLA, J. E. </a:t>
            </a:r>
            <a:r>
              <a:rPr b="1" lang="pt-BR" sz="2000">
                <a:solidFill>
                  <a:schemeClr val="dk2"/>
                </a:solidFill>
              </a:rPr>
              <a:t>Manutenção e Operação de Equipamentos Móveis</a:t>
            </a:r>
            <a:r>
              <a:rPr lang="pt-BR" sz="2000">
                <a:solidFill>
                  <a:schemeClr val="dk2"/>
                </a:solidFill>
              </a:rPr>
              <a:t>. São José dos Campos: JAC, 2017.</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Clr>
                <a:schemeClr val="dk2"/>
              </a:buClr>
              <a:buSzPts val="2000"/>
              <a:buChar char="-"/>
            </a:pPr>
            <a:r>
              <a:rPr lang="pt-BR" sz="2000">
                <a:solidFill>
                  <a:schemeClr val="dk2"/>
                </a:solidFill>
              </a:rPr>
              <a:t>PEDREGOSA, F. </a:t>
            </a:r>
            <a:r>
              <a:rPr i="1" lang="pt-BR" sz="2000">
                <a:solidFill>
                  <a:schemeClr val="dk2"/>
                </a:solidFill>
              </a:rPr>
              <a:t>et al</a:t>
            </a:r>
            <a:r>
              <a:rPr lang="pt-BR" sz="2000">
                <a:solidFill>
                  <a:schemeClr val="dk2"/>
                </a:solidFill>
              </a:rPr>
              <a:t>. </a:t>
            </a:r>
            <a:r>
              <a:rPr b="1" lang="pt-BR" sz="2000">
                <a:solidFill>
                  <a:schemeClr val="dk2"/>
                </a:solidFill>
              </a:rPr>
              <a:t>Journal of Machine Learning Research</a:t>
            </a:r>
            <a:r>
              <a:rPr lang="pt-BR" sz="2000">
                <a:solidFill>
                  <a:schemeClr val="dk2"/>
                </a:solidFill>
              </a:rPr>
              <a:t>,</a:t>
            </a:r>
            <a:r>
              <a:rPr b="1" lang="pt-BR" sz="2000">
                <a:solidFill>
                  <a:schemeClr val="dk2"/>
                </a:solidFill>
              </a:rPr>
              <a:t> </a:t>
            </a:r>
            <a:r>
              <a:rPr lang="pt-BR" sz="2000">
                <a:solidFill>
                  <a:schemeClr val="dk2"/>
                </a:solidFill>
              </a:rPr>
              <a:t>v. 12, p. 2825-2830, 2011.</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Clr>
                <a:schemeClr val="dk2"/>
              </a:buClr>
              <a:buSzPts val="2000"/>
              <a:buChar char="-"/>
            </a:pPr>
            <a:r>
              <a:rPr lang="pt-BR" sz="2000">
                <a:solidFill>
                  <a:schemeClr val="dk2"/>
                </a:solidFill>
              </a:rPr>
              <a:t>PERES, S. M. </a:t>
            </a:r>
            <a:r>
              <a:rPr i="1" lang="pt-BR" sz="2000">
                <a:solidFill>
                  <a:schemeClr val="dk2"/>
                </a:solidFill>
              </a:rPr>
              <a:t>et al</a:t>
            </a:r>
            <a:r>
              <a:rPr lang="pt-BR" sz="2000">
                <a:solidFill>
                  <a:schemeClr val="dk2"/>
                </a:solidFill>
              </a:rPr>
              <a:t>. Tutorial sobre fuzzy-c-means e fuzzy learning vector quantizations: Abordagens híbridas para tarefas de agrupamento e classificação. </a:t>
            </a:r>
            <a:r>
              <a:rPr b="1" lang="pt-BR" sz="2000">
                <a:solidFill>
                  <a:schemeClr val="dk2"/>
                </a:solidFill>
              </a:rPr>
              <a:t>Revista de Informática Teórica e Aplicada</a:t>
            </a:r>
            <a:r>
              <a:rPr lang="pt-BR" sz="2000">
                <a:solidFill>
                  <a:schemeClr val="dk2"/>
                </a:solidFill>
              </a:rPr>
              <a:t>, v. 19, n. 1, p. 120-163, 2012.</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Clr>
                <a:schemeClr val="dk2"/>
              </a:buClr>
              <a:buSzPts val="2000"/>
              <a:buChar char="-"/>
            </a:pPr>
            <a:r>
              <a:rPr lang="pt-BR" sz="2000">
                <a:solidFill>
                  <a:schemeClr val="dk2"/>
                </a:solidFill>
              </a:rPr>
              <a:t>PIOTROWSKI, P. Build a Rapid Web Development Environment for Python Server Pages and Oracle. </a:t>
            </a:r>
            <a:r>
              <a:rPr b="1" lang="pt-BR" sz="2000">
                <a:solidFill>
                  <a:schemeClr val="dk2"/>
                </a:solidFill>
              </a:rPr>
              <a:t>Oracle Technology Network</a:t>
            </a:r>
            <a:r>
              <a:rPr lang="pt-BR" sz="2000">
                <a:solidFill>
                  <a:schemeClr val="dk2"/>
                </a:solidFill>
              </a:rPr>
              <a:t>, 2006. Retirado do original em 2 abr. 2019. Acessado novamente em 12 mar. 2012.</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Clr>
                <a:schemeClr val="dk2"/>
              </a:buClr>
              <a:buSzPts val="2000"/>
              <a:buChar char="-"/>
            </a:pPr>
            <a:r>
              <a:rPr lang="pt-BR" sz="2000">
                <a:solidFill>
                  <a:schemeClr val="dk2"/>
                </a:solidFill>
              </a:rPr>
              <a:t>PYTHON SOFTWARE FOUNDATION. Is Python a good language for beginning programmers? </a:t>
            </a:r>
            <a:r>
              <a:rPr b="1" lang="pt-BR" sz="2000">
                <a:solidFill>
                  <a:schemeClr val="dk2"/>
                </a:solidFill>
              </a:rPr>
              <a:t>General Python FAQ</a:t>
            </a:r>
            <a:r>
              <a:rPr lang="pt-BR" sz="2000">
                <a:solidFill>
                  <a:schemeClr val="dk2"/>
                </a:solidFill>
              </a:rPr>
              <a:t>. Retirado do original em 24 out. 2012. Acessado novamente em jan. 2022.</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Clr>
                <a:schemeClr val="dk2"/>
              </a:buClr>
              <a:buSzPts val="2000"/>
              <a:buChar char="-"/>
            </a:pPr>
            <a:r>
              <a:rPr lang="pt-BR" sz="2000">
                <a:solidFill>
                  <a:schemeClr val="dk2"/>
                </a:solidFill>
              </a:rPr>
              <a:t>RICHTER, I. Achieving Zero Unplanned Downtime with Predictive Maintenance Analytics. </a:t>
            </a:r>
            <a:r>
              <a:rPr b="1" lang="pt-BR" sz="2000">
                <a:solidFill>
                  <a:schemeClr val="dk2"/>
                </a:solidFill>
              </a:rPr>
              <a:t>Industry 4.0 Insights</a:t>
            </a:r>
            <a:r>
              <a:rPr lang="pt-BR" sz="2000">
                <a:solidFill>
                  <a:schemeClr val="dk2"/>
                </a:solidFill>
              </a:rPr>
              <a:t>, [</a:t>
            </a:r>
            <a:r>
              <a:rPr i="1" lang="pt-BR" sz="2000">
                <a:solidFill>
                  <a:schemeClr val="dk2"/>
                </a:solidFill>
              </a:rPr>
              <a:t>s. l.</a:t>
            </a:r>
            <a:r>
              <a:rPr lang="pt-BR" sz="2000">
                <a:solidFill>
                  <a:schemeClr val="dk2"/>
                </a:solidFill>
              </a:rPr>
              <a:t>], 2019.</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Clr>
                <a:schemeClr val="dk2"/>
              </a:buClr>
              <a:buSzPts val="2000"/>
              <a:buChar char="-"/>
            </a:pPr>
            <a:r>
              <a:rPr lang="pt-BR" sz="2000">
                <a:solidFill>
                  <a:schemeClr val="dk2"/>
                </a:solidFill>
              </a:rPr>
              <a:t>RIQUETI, G. A.; RIBEIRO, C. E.; ZÁRATE, L. E. </a:t>
            </a:r>
            <a:r>
              <a:rPr b="1" lang="pt-BR" sz="2000">
                <a:solidFill>
                  <a:schemeClr val="dk2"/>
                </a:solidFill>
              </a:rPr>
              <a:t>Classificando perfis de longevidade de bases de dados longitudinais usando Floresta Aleatória</a:t>
            </a:r>
            <a:r>
              <a:rPr lang="pt-BR" sz="2000">
                <a:solidFill>
                  <a:schemeClr val="dk2"/>
                </a:solidFill>
              </a:rPr>
              <a:t>. [</a:t>
            </a:r>
            <a:r>
              <a:rPr i="1" lang="pt-BR" sz="2000">
                <a:solidFill>
                  <a:schemeClr val="dk2"/>
                </a:solidFill>
              </a:rPr>
              <a:t>S. l.</a:t>
            </a:r>
            <a:r>
              <a:rPr lang="pt-BR" sz="2000">
                <a:solidFill>
                  <a:schemeClr val="dk2"/>
                </a:solidFill>
              </a:rPr>
              <a:t>]:</a:t>
            </a:r>
            <a:r>
              <a:rPr b="1" lang="pt-BR" sz="2000">
                <a:solidFill>
                  <a:schemeClr val="dk2"/>
                </a:solidFill>
              </a:rPr>
              <a:t> </a:t>
            </a:r>
            <a:r>
              <a:rPr lang="pt-BR" sz="2000">
                <a:solidFill>
                  <a:schemeClr val="dk2"/>
                </a:solidFill>
              </a:rPr>
              <a:t>Symposium on Knowledge Discovery, Mining and Learning, KDMILE, 2018.</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Clr>
                <a:schemeClr val="dk2"/>
              </a:buClr>
              <a:buSzPts val="2000"/>
              <a:buChar char="-"/>
            </a:pPr>
            <a:r>
              <a:rPr lang="pt-BR" sz="2000">
                <a:solidFill>
                  <a:schemeClr val="dk2"/>
                </a:solidFill>
              </a:rPr>
              <a:t>ROSSUM, G. van. </a:t>
            </a:r>
            <a:r>
              <a:rPr b="1" lang="pt-BR" sz="2000">
                <a:solidFill>
                  <a:schemeClr val="dk2"/>
                </a:solidFill>
              </a:rPr>
              <a:t>The History of Python</a:t>
            </a:r>
            <a:r>
              <a:rPr lang="pt-BR" sz="2000">
                <a:solidFill>
                  <a:schemeClr val="dk2"/>
                </a:solidFill>
              </a:rPr>
              <a:t>: A Brief Timeline of Python. [</a:t>
            </a:r>
            <a:r>
              <a:rPr i="1" lang="pt-BR" sz="2000">
                <a:solidFill>
                  <a:schemeClr val="dk2"/>
                </a:solidFill>
              </a:rPr>
              <a:t>S. l.</a:t>
            </a:r>
            <a:r>
              <a:rPr lang="pt-BR" sz="2000">
                <a:solidFill>
                  <a:schemeClr val="dk2"/>
                </a:solidFill>
              </a:rPr>
              <a:t>:</a:t>
            </a:r>
            <a:r>
              <a:rPr i="1" lang="pt-BR" sz="2000">
                <a:solidFill>
                  <a:schemeClr val="dk2"/>
                </a:solidFill>
              </a:rPr>
              <a:t> s. n.</a:t>
            </a:r>
            <a:r>
              <a:rPr lang="pt-BR" sz="2000">
                <a:solidFill>
                  <a:schemeClr val="dk2"/>
                </a:solidFill>
              </a:rPr>
              <a:t>], 2009. Retirado do original em 2022.</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Clr>
                <a:schemeClr val="dk2"/>
              </a:buClr>
              <a:buSzPts val="2000"/>
              <a:buChar char="-"/>
            </a:pPr>
            <a:r>
              <a:rPr lang="pt-BR" sz="2000">
                <a:solidFill>
                  <a:schemeClr val="dk2"/>
                </a:solidFill>
              </a:rPr>
              <a:t>RODRIGUES, S. C. </a:t>
            </a:r>
            <a:r>
              <a:rPr b="1" lang="pt-BR" sz="2000">
                <a:solidFill>
                  <a:schemeClr val="dk2"/>
                </a:solidFill>
              </a:rPr>
              <a:t>Modelo de Regressão Linear e suas Aplicações</a:t>
            </a:r>
            <a:r>
              <a:rPr lang="pt-BR" sz="2000">
                <a:solidFill>
                  <a:schemeClr val="dk2"/>
                </a:solidFill>
              </a:rPr>
              <a:t>. Covilhã: [</a:t>
            </a:r>
            <a:r>
              <a:rPr i="1" lang="pt-BR" sz="2000">
                <a:solidFill>
                  <a:schemeClr val="dk2"/>
                </a:solidFill>
              </a:rPr>
              <a:t>s. n.</a:t>
            </a:r>
            <a:r>
              <a:rPr lang="pt-BR" sz="2000">
                <a:solidFill>
                  <a:schemeClr val="dk2"/>
                </a:solidFill>
              </a:rPr>
              <a:t>], 2012.</a:t>
            </a:r>
            <a:endParaRPr sz="2000">
              <a:solidFill>
                <a:schemeClr val="dk2"/>
              </a:solidFill>
            </a:endParaRPr>
          </a:p>
          <a:p>
            <a:pPr indent="0" lvl="0" marL="457200" rtl="0" algn="l">
              <a:spcBef>
                <a:spcPts val="0"/>
              </a:spcBef>
              <a:spcAft>
                <a:spcPts val="0"/>
              </a:spcAft>
              <a:buNone/>
            </a:pPr>
            <a:r>
              <a:t/>
            </a:r>
            <a:endParaRPr sz="2000">
              <a:solidFill>
                <a:schemeClr val="dk2"/>
              </a:solidFill>
            </a:endParaRPr>
          </a:p>
          <a:p>
            <a:pPr indent="-355600" lvl="0" marL="457200" rtl="0" algn="l">
              <a:spcBef>
                <a:spcPts val="0"/>
              </a:spcBef>
              <a:spcAft>
                <a:spcPts val="0"/>
              </a:spcAft>
              <a:buClr>
                <a:schemeClr val="dk2"/>
              </a:buClr>
              <a:buSzPts val="2000"/>
              <a:buChar char="-"/>
            </a:pPr>
            <a:r>
              <a:rPr lang="pt-BR" sz="2000">
                <a:solidFill>
                  <a:schemeClr val="dk2"/>
                </a:solidFill>
              </a:rPr>
              <a:t>WUTTKE, R. A.; SELLITO, M. A. Cálculo da disponibilidade e da posição na curva da banheira de uma válvula de processo petroquímico. </a:t>
            </a:r>
            <a:r>
              <a:rPr b="1" lang="pt-BR" sz="2000">
                <a:solidFill>
                  <a:schemeClr val="dk2"/>
                </a:solidFill>
              </a:rPr>
              <a:t>Revista Produção Online</a:t>
            </a:r>
            <a:r>
              <a:rPr lang="pt-BR" sz="2000">
                <a:solidFill>
                  <a:schemeClr val="dk2"/>
                </a:solidFill>
              </a:rPr>
              <a:t>, v. 8, n. 4, p. 1-23, 2008.</a:t>
            </a:r>
            <a:endParaRPr sz="2000">
              <a:solidFill>
                <a:schemeClr val="dk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3"/>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REFERÊNCIAS</a:t>
            </a:r>
            <a:endParaRPr sz="6000"/>
          </a:p>
        </p:txBody>
      </p:sp>
      <p:sp>
        <p:nvSpPr>
          <p:cNvPr id="366" name="Google Shape;366;p43"/>
          <p:cNvSpPr txBox="1"/>
          <p:nvPr/>
        </p:nvSpPr>
        <p:spPr>
          <a:xfrm>
            <a:off x="991424" y="6699625"/>
            <a:ext cx="20142600" cy="1108200"/>
          </a:xfrm>
          <a:prstGeom prst="rect">
            <a:avLst/>
          </a:prstGeom>
          <a:noFill/>
          <a:ln>
            <a:noFill/>
          </a:ln>
        </p:spPr>
        <p:txBody>
          <a:bodyPr anchorCtr="0" anchor="t" bIns="91425" lIns="91425" spcFirstLastPara="1" rIns="91425" wrap="square" tIns="91425">
            <a:spAutoFit/>
          </a:bodyPr>
          <a:lstStyle/>
          <a:p>
            <a:pPr indent="0" lvl="0" marL="0" rtl="0" algn="ctr">
              <a:spcBef>
                <a:spcPts val="1400"/>
              </a:spcBef>
              <a:spcAft>
                <a:spcPts val="600"/>
              </a:spcAft>
              <a:buNone/>
            </a:pPr>
            <a:r>
              <a:rPr b="1" lang="pt-BR" sz="6000">
                <a:solidFill>
                  <a:schemeClr val="dk2"/>
                </a:solidFill>
              </a:rPr>
              <a:t>OBRIGADO!</a:t>
            </a:r>
            <a:endParaRPr b="1" sz="6000">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4"/>
          <p:cNvSpPr txBox="1"/>
          <p:nvPr/>
        </p:nvSpPr>
        <p:spPr>
          <a:xfrm>
            <a:off x="387019" y="748150"/>
            <a:ext cx="15746700" cy="163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5000">
                <a:solidFill>
                  <a:schemeClr val="lt1"/>
                </a:solidFill>
              </a:rPr>
              <a:t>Apresentação de TCC </a:t>
            </a:r>
            <a:endParaRPr sz="5000">
              <a:solidFill>
                <a:schemeClr val="lt1"/>
              </a:solidFill>
            </a:endParaRPr>
          </a:p>
          <a:p>
            <a:pPr indent="0" lvl="0" marL="0" marR="0" rtl="0" algn="l">
              <a:spcBef>
                <a:spcPts val="0"/>
              </a:spcBef>
              <a:spcAft>
                <a:spcPts val="0"/>
              </a:spcAft>
              <a:buClr>
                <a:srgbClr val="000000"/>
              </a:buClr>
              <a:buFont typeface="Arial"/>
              <a:buNone/>
            </a:pPr>
            <a:r>
              <a:rPr lang="pt-BR" sz="5000">
                <a:solidFill>
                  <a:schemeClr val="lt1"/>
                </a:solidFill>
              </a:rPr>
              <a:t>MBA Data Science 2019</a:t>
            </a:r>
            <a:endParaRPr sz="5000">
              <a:solidFill>
                <a:schemeClr val="lt1"/>
              </a:solidFill>
            </a:endParaRPr>
          </a:p>
        </p:txBody>
      </p:sp>
      <p:sp>
        <p:nvSpPr>
          <p:cNvPr id="372" name="Google Shape;372;p44"/>
          <p:cNvSpPr txBox="1"/>
          <p:nvPr/>
        </p:nvSpPr>
        <p:spPr>
          <a:xfrm>
            <a:off x="387027" y="4774000"/>
            <a:ext cx="20238900" cy="4171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pt-BR" sz="6000">
                <a:solidFill>
                  <a:schemeClr val="lt1"/>
                </a:solidFill>
              </a:rPr>
              <a:t>ANÁLISE DE MODELOS DE APRENDIZADO DE MÁQUINA PARA PREDIÇÃO DE FALHA MECÂNICA</a:t>
            </a:r>
            <a:endParaRPr b="1" sz="6000">
              <a:solidFill>
                <a:schemeClr val="lt1"/>
              </a:solidFill>
            </a:endParaRPr>
          </a:p>
          <a:p>
            <a:pPr indent="0" lvl="0" marL="0" marR="0" rtl="0" algn="l">
              <a:spcBef>
                <a:spcPts val="0"/>
              </a:spcBef>
              <a:spcAft>
                <a:spcPts val="0"/>
              </a:spcAft>
              <a:buNone/>
            </a:pPr>
            <a:r>
              <a:rPr b="1" lang="pt-BR" sz="6000">
                <a:solidFill>
                  <a:schemeClr val="lt1"/>
                </a:solidFill>
              </a:rPr>
              <a:t>DE EQUIPAMENTOS FLORESTAIS</a:t>
            </a:r>
            <a:endParaRPr b="1" sz="6000">
              <a:solidFill>
                <a:schemeClr val="lt1"/>
              </a:solidFill>
            </a:endParaRPr>
          </a:p>
          <a:p>
            <a:pPr indent="0" lvl="0" marL="0" marR="0" rtl="0" algn="l">
              <a:spcBef>
                <a:spcPts val="0"/>
              </a:spcBef>
              <a:spcAft>
                <a:spcPts val="0"/>
              </a:spcAft>
              <a:buNone/>
            </a:pPr>
            <a:r>
              <a:t/>
            </a:r>
            <a:endParaRPr b="1" sz="8500">
              <a:solidFill>
                <a:schemeClr val="lt1"/>
              </a:solidFill>
            </a:endParaRPr>
          </a:p>
        </p:txBody>
      </p:sp>
      <p:sp>
        <p:nvSpPr>
          <p:cNvPr id="373" name="Google Shape;373;p44"/>
          <p:cNvSpPr txBox="1"/>
          <p:nvPr/>
        </p:nvSpPr>
        <p:spPr>
          <a:xfrm>
            <a:off x="671850" y="8653150"/>
            <a:ext cx="16801200" cy="39096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pt-BR" sz="4400">
                <a:solidFill>
                  <a:schemeClr val="lt1"/>
                </a:solidFill>
              </a:rPr>
              <a:t>Aluno: </a:t>
            </a:r>
            <a:r>
              <a:rPr b="1" lang="pt-BR" sz="4400">
                <a:solidFill>
                  <a:schemeClr val="lt1"/>
                </a:solidFill>
              </a:rPr>
              <a:t>Jean Carlos da Cruz</a:t>
            </a:r>
            <a:endParaRPr b="1" sz="4400">
              <a:solidFill>
                <a:schemeClr val="lt1"/>
              </a:solidFill>
            </a:endParaRPr>
          </a:p>
          <a:p>
            <a:pPr indent="0" lvl="0" marL="0" marR="0" rtl="0" algn="r">
              <a:spcBef>
                <a:spcPts val="0"/>
              </a:spcBef>
              <a:spcAft>
                <a:spcPts val="0"/>
              </a:spcAft>
              <a:buNone/>
            </a:pPr>
            <a:r>
              <a:rPr lang="pt-BR" sz="4400">
                <a:solidFill>
                  <a:schemeClr val="lt1"/>
                </a:solidFill>
              </a:rPr>
              <a:t>Orientador: Denise Prado Kronbauer</a:t>
            </a:r>
            <a:endParaRPr sz="4400">
              <a:solidFill>
                <a:schemeClr val="lt1"/>
              </a:solidFill>
            </a:endParaRPr>
          </a:p>
          <a:p>
            <a:pPr indent="0" lvl="0" marL="0" marR="0" rtl="0" algn="r">
              <a:spcBef>
                <a:spcPts val="0"/>
              </a:spcBef>
              <a:spcAft>
                <a:spcPts val="0"/>
              </a:spcAft>
              <a:buNone/>
            </a:pPr>
            <a:r>
              <a:rPr lang="pt-BR" sz="4400">
                <a:solidFill>
                  <a:schemeClr val="lt1"/>
                </a:solidFill>
              </a:rPr>
              <a:t>Faculdade de Tecnologia SENAI Mato Grosso – Cuiabá-MT</a:t>
            </a:r>
            <a:endParaRPr sz="4400">
              <a:solidFill>
                <a:schemeClr val="lt1"/>
              </a:solidFill>
            </a:endParaRPr>
          </a:p>
          <a:p>
            <a:pPr indent="0" lvl="0" marL="0" marR="0" rtl="0" algn="l">
              <a:spcBef>
                <a:spcPts val="0"/>
              </a:spcBef>
              <a:spcAft>
                <a:spcPts val="0"/>
              </a:spcAft>
              <a:buNone/>
            </a:pPr>
            <a:r>
              <a:t/>
            </a:r>
            <a:endParaRPr sz="4400">
              <a:solidFill>
                <a:schemeClr val="lt1"/>
              </a:solidFill>
            </a:endParaRPr>
          </a:p>
          <a:p>
            <a:pPr indent="0" lvl="0" marL="0" marR="0" rtl="0" algn="l">
              <a:spcBef>
                <a:spcPts val="0"/>
              </a:spcBef>
              <a:spcAft>
                <a:spcPts val="0"/>
              </a:spcAft>
              <a:buNone/>
            </a:pPr>
            <a:r>
              <a:t/>
            </a:r>
            <a:endParaRPr sz="72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2"/>
          <p:cNvSpPr/>
          <p:nvPr/>
        </p:nvSpPr>
        <p:spPr>
          <a:xfrm>
            <a:off x="3386583" y="1538050"/>
            <a:ext cx="67968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INTRODUÇÃO</a:t>
            </a:r>
            <a:endParaRPr sz="6000">
              <a:solidFill>
                <a:srgbClr val="000000"/>
              </a:solidFill>
            </a:endParaRPr>
          </a:p>
        </p:txBody>
      </p:sp>
      <p:sp>
        <p:nvSpPr>
          <p:cNvPr id="103" name="Google Shape;103;p12"/>
          <p:cNvSpPr txBox="1"/>
          <p:nvPr/>
        </p:nvSpPr>
        <p:spPr>
          <a:xfrm>
            <a:off x="1317850" y="4158100"/>
            <a:ext cx="11121900" cy="71112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SzPts val="3000"/>
              <a:buChar char="-"/>
            </a:pPr>
            <a:r>
              <a:rPr lang="pt-BR" sz="3000">
                <a:solidFill>
                  <a:schemeClr val="dk2"/>
                </a:solidFill>
              </a:rPr>
              <a:t>Como saída para esse problema, podemos citar a aplicação de técnicas de aprendizado de máquina, descritas como técnicas que utilizam algoritmos capazes de aprender de acordo com as respostas esperadas por meio associações de diferentes dados. Estes dados podem ser números, imagens e tudo que possa ser identificado por essa tecnologia;</a:t>
            </a:r>
            <a:endParaRPr sz="3000">
              <a:solidFill>
                <a:schemeClr val="dk2"/>
              </a:solidFill>
            </a:endParaRPr>
          </a:p>
          <a:p>
            <a:pPr indent="0" lvl="0" marL="457200" rtl="0" algn="just">
              <a:spcBef>
                <a:spcPts val="0"/>
              </a:spcBef>
              <a:spcAft>
                <a:spcPts val="0"/>
              </a:spcAft>
              <a:buNone/>
            </a:pPr>
            <a:r>
              <a:t/>
            </a:r>
            <a:endParaRPr sz="3000">
              <a:solidFill>
                <a:schemeClr val="dk2"/>
              </a:solidFill>
            </a:endParaRPr>
          </a:p>
          <a:p>
            <a:pPr indent="-419100" lvl="0" marL="457200" rtl="0" algn="just">
              <a:spcBef>
                <a:spcPts val="0"/>
              </a:spcBef>
              <a:spcAft>
                <a:spcPts val="0"/>
              </a:spcAft>
              <a:buClr>
                <a:schemeClr val="dk2"/>
              </a:buClr>
              <a:buSzPts val="3000"/>
              <a:buChar char="-"/>
            </a:pPr>
            <a:r>
              <a:rPr lang="pt-BR" sz="3000">
                <a:solidFill>
                  <a:schemeClr val="dk2"/>
                </a:solidFill>
              </a:rPr>
              <a:t>Portanto, objetivou-se neste trabalho analisar modelos de aprendizado de máquina com o objetivo de predizer o tempo médio de falha. Para tanto, foi utilizado um dataset com 534 dados de manutenções realizadas com reparo de terminais e mangueiras hidráulicas, no período de janeiro de 2020 a janeiro de 2021, em uma empresa com 42 equipamentos, localizada no estado de Mato Grosso;</a:t>
            </a:r>
            <a:endParaRPr sz="3000">
              <a:solidFill>
                <a:schemeClr val="dk2"/>
              </a:solidFill>
            </a:endParaRPr>
          </a:p>
          <a:p>
            <a:pPr indent="0" lvl="0" marL="457200" rtl="0" algn="just">
              <a:spcBef>
                <a:spcPts val="0"/>
              </a:spcBef>
              <a:spcAft>
                <a:spcPts val="0"/>
              </a:spcAft>
              <a:buNone/>
            </a:pPr>
            <a:r>
              <a:t/>
            </a:r>
            <a:endParaRPr sz="3000">
              <a:solidFill>
                <a:schemeClr val="dk2"/>
              </a:solidFill>
            </a:endParaRPr>
          </a:p>
        </p:txBody>
      </p:sp>
      <p:pic>
        <p:nvPicPr>
          <p:cNvPr id="104" name="Google Shape;104;p12"/>
          <p:cNvPicPr preferRelativeResize="0"/>
          <p:nvPr/>
        </p:nvPicPr>
        <p:blipFill>
          <a:blip r:embed="rId3">
            <a:alphaModFix/>
          </a:blip>
          <a:stretch>
            <a:fillRect/>
          </a:stretch>
        </p:blipFill>
        <p:spPr>
          <a:xfrm>
            <a:off x="14149500" y="3888900"/>
            <a:ext cx="9612579" cy="6980675"/>
          </a:xfrm>
          <a:prstGeom prst="rect">
            <a:avLst/>
          </a:prstGeom>
          <a:noFill/>
          <a:ln>
            <a:noFill/>
          </a:ln>
        </p:spPr>
      </p:pic>
      <p:sp>
        <p:nvSpPr>
          <p:cNvPr id="105" name="Google Shape;105;p12"/>
          <p:cNvSpPr txBox="1"/>
          <p:nvPr/>
        </p:nvSpPr>
        <p:spPr>
          <a:xfrm>
            <a:off x="17191875" y="11012700"/>
            <a:ext cx="4412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t>Fonte: Acervo Jean Cruz</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3"/>
          <p:cNvSpPr/>
          <p:nvPr/>
        </p:nvSpPr>
        <p:spPr>
          <a:xfrm>
            <a:off x="3386583" y="1538050"/>
            <a:ext cx="67968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INTRODUÇÃO</a:t>
            </a:r>
            <a:endParaRPr sz="6000">
              <a:solidFill>
                <a:srgbClr val="000000"/>
              </a:solidFill>
            </a:endParaRPr>
          </a:p>
        </p:txBody>
      </p:sp>
      <p:sp>
        <p:nvSpPr>
          <p:cNvPr id="111" name="Google Shape;111;p13"/>
          <p:cNvSpPr txBox="1"/>
          <p:nvPr/>
        </p:nvSpPr>
        <p:spPr>
          <a:xfrm>
            <a:off x="1224025" y="4919288"/>
            <a:ext cx="11121900" cy="38790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lang="pt-BR" sz="3000">
                <a:solidFill>
                  <a:schemeClr val="dk2"/>
                </a:solidFill>
              </a:rPr>
              <a:t>Foram analisados os modelos de regressão, regressão linear múltipla, árvore de decisão, floresta aleatória, gradient boosting e regressão K vizinhos, onde concluiu-se que tais modelos não apresentam boa eficácia para predição do tempo médio a falha, em função da alta variabilidade das variáveis independentes e problemas estruturais nos dados obtidos.</a:t>
            </a:r>
            <a:endParaRPr sz="3000">
              <a:solidFill>
                <a:schemeClr val="dk2"/>
              </a:solidFill>
            </a:endParaRPr>
          </a:p>
          <a:p>
            <a:pPr indent="0" lvl="0" marL="457200" rtl="0" algn="just">
              <a:spcBef>
                <a:spcPts val="0"/>
              </a:spcBef>
              <a:spcAft>
                <a:spcPts val="0"/>
              </a:spcAft>
              <a:buNone/>
            </a:pPr>
            <a:r>
              <a:t/>
            </a:r>
            <a:endParaRPr sz="3000">
              <a:solidFill>
                <a:schemeClr val="dk2"/>
              </a:solidFill>
            </a:endParaRPr>
          </a:p>
        </p:txBody>
      </p:sp>
      <p:pic>
        <p:nvPicPr>
          <p:cNvPr id="112" name="Google Shape;112;p13"/>
          <p:cNvPicPr preferRelativeResize="0"/>
          <p:nvPr/>
        </p:nvPicPr>
        <p:blipFill>
          <a:blip r:embed="rId3">
            <a:alphaModFix/>
          </a:blip>
          <a:stretch>
            <a:fillRect/>
          </a:stretch>
        </p:blipFill>
        <p:spPr>
          <a:xfrm>
            <a:off x="14149500" y="3888900"/>
            <a:ext cx="9612579" cy="6980675"/>
          </a:xfrm>
          <a:prstGeom prst="rect">
            <a:avLst/>
          </a:prstGeom>
          <a:noFill/>
          <a:ln>
            <a:noFill/>
          </a:ln>
        </p:spPr>
      </p:pic>
      <p:sp>
        <p:nvSpPr>
          <p:cNvPr id="113" name="Google Shape;113;p13"/>
          <p:cNvSpPr txBox="1"/>
          <p:nvPr/>
        </p:nvSpPr>
        <p:spPr>
          <a:xfrm>
            <a:off x="17191875" y="11012700"/>
            <a:ext cx="4412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t>Fonte: Acervo Jean Cruz</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4"/>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FUNDAMENTAÇÃO TEÓRICA </a:t>
            </a:r>
            <a:endParaRPr sz="6000"/>
          </a:p>
          <a:p>
            <a:pPr indent="0" lvl="0" marL="0" marR="0" rtl="0" algn="l">
              <a:spcBef>
                <a:spcPts val="0"/>
              </a:spcBef>
              <a:spcAft>
                <a:spcPts val="0"/>
              </a:spcAft>
              <a:buNone/>
            </a:pPr>
            <a:r>
              <a:t/>
            </a:r>
            <a:endParaRPr sz="6000"/>
          </a:p>
        </p:txBody>
      </p:sp>
      <p:sp>
        <p:nvSpPr>
          <p:cNvPr id="119" name="Google Shape;119;p14"/>
          <p:cNvSpPr txBox="1"/>
          <p:nvPr/>
        </p:nvSpPr>
        <p:spPr>
          <a:xfrm>
            <a:off x="1317850" y="3015100"/>
            <a:ext cx="11121900" cy="89583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b="1" lang="pt-BR" sz="3000">
                <a:solidFill>
                  <a:schemeClr val="dk2"/>
                </a:solidFill>
              </a:rPr>
              <a:t>FALHA EM EQUIPAMENTOS MÓVEIS:</a:t>
            </a:r>
            <a:endParaRPr b="1" sz="3000">
              <a:solidFill>
                <a:schemeClr val="dk2"/>
              </a:solidFill>
            </a:endParaRPr>
          </a:p>
          <a:p>
            <a:pPr indent="0" lvl="0" marL="457200" rtl="0" algn="just">
              <a:spcBef>
                <a:spcPts val="0"/>
              </a:spcBef>
              <a:spcAft>
                <a:spcPts val="0"/>
              </a:spcAft>
              <a:buNone/>
            </a:pPr>
            <a:r>
              <a:t/>
            </a:r>
            <a:endParaRPr b="1"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A falha pode ser definida como uma inoperância de um produto, que não executa a função para a qual foi projetado (WUTTKE; SELLITO, 2008). Uma falha pode gerar uma situação indesejada como uma simples parada de máquina, prejuízos financeiros, e até algo pior como o risco de vidas humanas, logo, não devem ser poupados esforços para minimizar e evitar os riscos de uma falha (LAFRAIA, 2001);</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Nesse contexto, novas técnicas foram desenvolvidas no setor de manutenção, dentre elas a manutenção preditiva, que tem como objetivo minimizar ou evitar a queda no desempenho seguindo um plano previamente elaborado, baseada nos intervalos definidos de tempos em tempos, sempre visando prolongar a vida útil das máquinas e equipamentos, garantindo assim o aumento da eficiência e da produtividade (KARDEC; NASCIF, 2009).</a:t>
            </a:r>
            <a:endParaRPr sz="3000">
              <a:solidFill>
                <a:schemeClr val="dk2"/>
              </a:solidFill>
            </a:endParaRPr>
          </a:p>
        </p:txBody>
      </p:sp>
      <p:pic>
        <p:nvPicPr>
          <p:cNvPr id="120" name="Google Shape;120;p14"/>
          <p:cNvPicPr preferRelativeResize="0"/>
          <p:nvPr/>
        </p:nvPicPr>
        <p:blipFill>
          <a:blip r:embed="rId3">
            <a:alphaModFix/>
          </a:blip>
          <a:stretch>
            <a:fillRect/>
          </a:stretch>
        </p:blipFill>
        <p:spPr>
          <a:xfrm>
            <a:off x="13171200" y="3824400"/>
            <a:ext cx="10058400" cy="7105650"/>
          </a:xfrm>
          <a:prstGeom prst="rect">
            <a:avLst/>
          </a:prstGeom>
          <a:noFill/>
          <a:ln>
            <a:noFill/>
          </a:ln>
        </p:spPr>
      </p:pic>
      <p:sp>
        <p:nvSpPr>
          <p:cNvPr id="121" name="Google Shape;121;p14"/>
          <p:cNvSpPr txBox="1"/>
          <p:nvPr/>
        </p:nvSpPr>
        <p:spPr>
          <a:xfrm>
            <a:off x="16333300" y="11032675"/>
            <a:ext cx="4412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t>Fonte: Acervo Jean Cruz</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5"/>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FUNDAMENTAÇÃO TEÓRICA </a:t>
            </a:r>
            <a:endParaRPr sz="6000"/>
          </a:p>
          <a:p>
            <a:pPr indent="0" lvl="0" marL="0" marR="0" rtl="0" algn="l">
              <a:spcBef>
                <a:spcPts val="0"/>
              </a:spcBef>
              <a:spcAft>
                <a:spcPts val="0"/>
              </a:spcAft>
              <a:buNone/>
            </a:pPr>
            <a:r>
              <a:t/>
            </a:r>
            <a:endParaRPr sz="6000"/>
          </a:p>
        </p:txBody>
      </p:sp>
      <p:sp>
        <p:nvSpPr>
          <p:cNvPr id="127" name="Google Shape;127;p15"/>
          <p:cNvSpPr txBox="1"/>
          <p:nvPr/>
        </p:nvSpPr>
        <p:spPr>
          <a:xfrm>
            <a:off x="1317850" y="3015100"/>
            <a:ext cx="11121900" cy="80349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b="1" lang="pt-BR" sz="3000">
                <a:solidFill>
                  <a:schemeClr val="dk2"/>
                </a:solidFill>
              </a:rPr>
              <a:t>APRENDIZADO DE MÁQUINA</a:t>
            </a:r>
            <a:r>
              <a:rPr b="1" lang="pt-BR" sz="3000">
                <a:solidFill>
                  <a:schemeClr val="dk2"/>
                </a:solidFill>
              </a:rPr>
              <a:t>:</a:t>
            </a:r>
            <a:endParaRPr b="1" sz="3000">
              <a:solidFill>
                <a:schemeClr val="dk2"/>
              </a:solidFill>
            </a:endParaRPr>
          </a:p>
          <a:p>
            <a:pPr indent="0" lvl="0" marL="457200" rtl="0" algn="just">
              <a:spcBef>
                <a:spcPts val="0"/>
              </a:spcBef>
              <a:spcAft>
                <a:spcPts val="0"/>
              </a:spcAft>
              <a:buNone/>
            </a:pPr>
            <a:r>
              <a:t/>
            </a:r>
            <a:endParaRPr b="1"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Aprendizado de máquina (do inglês Machine Learning) é o nome que se dá em Ciência da Computação à técnica baseada nos princípios do aprendizado indutivo, onde algoritmos processam um conjunto de dados e extraem um modelo capaz de representar os intervalo de dados. Tais modelos podem ser usados também para representar um dado não amostrado (PERES; ROCHA; BISCARO, 2012)</a:t>
            </a:r>
            <a:r>
              <a:rPr lang="pt-BR" sz="3000">
                <a:solidFill>
                  <a:schemeClr val="dk2"/>
                </a:solidFill>
              </a:rPr>
              <a:t>;</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a:p>
            <a:pPr indent="-419100" lvl="1" marL="914400" rtl="0" algn="just">
              <a:spcBef>
                <a:spcPts val="0"/>
              </a:spcBef>
              <a:spcAft>
                <a:spcPts val="0"/>
              </a:spcAft>
              <a:buClr>
                <a:schemeClr val="dk2"/>
              </a:buClr>
              <a:buSzPts val="3000"/>
              <a:buChar char="-"/>
            </a:pPr>
            <a:r>
              <a:rPr lang="pt-BR" sz="3000">
                <a:solidFill>
                  <a:schemeClr val="dk2"/>
                </a:solidFill>
              </a:rPr>
              <a:t>As principais formas de aprendizado de máquinas são o aprendizado supervisionado e o não supervisionado. No aprendizado </a:t>
            </a:r>
            <a:r>
              <a:rPr b="1" lang="pt-BR" sz="3000">
                <a:solidFill>
                  <a:schemeClr val="dk2"/>
                </a:solidFill>
              </a:rPr>
              <a:t>supervisionado</a:t>
            </a:r>
            <a:r>
              <a:rPr lang="pt-BR" sz="3000">
                <a:solidFill>
                  <a:schemeClr val="dk2"/>
                </a:solidFill>
              </a:rPr>
              <a:t>, o algoritmo aprende a extrair informações de dados previamente conhecidos e classificados, sendo que após a execução do modelo testa-se a eficácia do aprendizado em dados desconhecidos.</a:t>
            </a:r>
            <a:endParaRPr sz="3000">
              <a:solidFill>
                <a:schemeClr val="dk2"/>
              </a:solidFill>
            </a:endParaRPr>
          </a:p>
        </p:txBody>
      </p:sp>
      <p:pic>
        <p:nvPicPr>
          <p:cNvPr id="128" name="Google Shape;128;p15"/>
          <p:cNvPicPr preferRelativeResize="0"/>
          <p:nvPr/>
        </p:nvPicPr>
        <p:blipFill>
          <a:blip r:embed="rId3">
            <a:alphaModFix/>
          </a:blip>
          <a:stretch>
            <a:fillRect/>
          </a:stretch>
        </p:blipFill>
        <p:spPr>
          <a:xfrm>
            <a:off x="13011475" y="4902675"/>
            <a:ext cx="10983026" cy="5580200"/>
          </a:xfrm>
          <a:prstGeom prst="rect">
            <a:avLst/>
          </a:prstGeom>
          <a:noFill/>
          <a:ln>
            <a:noFill/>
          </a:ln>
        </p:spPr>
      </p:pic>
      <p:sp>
        <p:nvSpPr>
          <p:cNvPr id="129" name="Google Shape;129;p15"/>
          <p:cNvSpPr txBox="1"/>
          <p:nvPr/>
        </p:nvSpPr>
        <p:spPr>
          <a:xfrm>
            <a:off x="16732650" y="10613350"/>
            <a:ext cx="4412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t>Fonte: Google Images</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6"/>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FUNDAMENTAÇÃO TEÓRICA </a:t>
            </a:r>
            <a:endParaRPr sz="6000"/>
          </a:p>
          <a:p>
            <a:pPr indent="0" lvl="0" marL="0" marR="0" rtl="0" algn="l">
              <a:spcBef>
                <a:spcPts val="0"/>
              </a:spcBef>
              <a:spcAft>
                <a:spcPts val="0"/>
              </a:spcAft>
              <a:buNone/>
            </a:pPr>
            <a:r>
              <a:t/>
            </a:r>
            <a:endParaRPr sz="6000"/>
          </a:p>
        </p:txBody>
      </p:sp>
      <p:sp>
        <p:nvSpPr>
          <p:cNvPr id="135" name="Google Shape;135;p16"/>
          <p:cNvSpPr txBox="1"/>
          <p:nvPr/>
        </p:nvSpPr>
        <p:spPr>
          <a:xfrm>
            <a:off x="1317850" y="3015100"/>
            <a:ext cx="11121900" cy="89583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b="1" lang="pt-BR" sz="3000">
                <a:solidFill>
                  <a:schemeClr val="dk2"/>
                </a:solidFill>
              </a:rPr>
              <a:t>APRENDIZADO DE MÁQUINA:</a:t>
            </a:r>
            <a:endParaRPr b="1" sz="3000">
              <a:solidFill>
                <a:schemeClr val="dk2"/>
              </a:solidFill>
            </a:endParaRPr>
          </a:p>
          <a:p>
            <a:pPr indent="0" lvl="0" marL="457200" rtl="0" algn="just">
              <a:spcBef>
                <a:spcPts val="0"/>
              </a:spcBef>
              <a:spcAft>
                <a:spcPts val="0"/>
              </a:spcAft>
              <a:buNone/>
            </a:pPr>
            <a:r>
              <a:t/>
            </a:r>
            <a:endParaRPr b="1" sz="3000">
              <a:solidFill>
                <a:schemeClr val="dk2"/>
              </a:solidFill>
            </a:endParaRPr>
          </a:p>
          <a:p>
            <a:pPr indent="-419100" lvl="1" marL="914400" rtl="0" algn="just">
              <a:spcBef>
                <a:spcPts val="0"/>
              </a:spcBef>
              <a:spcAft>
                <a:spcPts val="0"/>
              </a:spcAft>
              <a:buClr>
                <a:schemeClr val="dk2"/>
              </a:buClr>
              <a:buSzPts val="3000"/>
              <a:buChar char="-"/>
            </a:pPr>
            <a:r>
              <a:rPr i="1" lang="pt-BR" sz="3000">
                <a:solidFill>
                  <a:schemeClr val="dk2"/>
                </a:solidFill>
              </a:rPr>
              <a:t>Regressão Linear Múltipla</a:t>
            </a:r>
            <a:r>
              <a:rPr lang="pt-BR" sz="3000">
                <a:solidFill>
                  <a:schemeClr val="dk2"/>
                </a:solidFill>
              </a:rPr>
              <a:t>: Modelo matemático que associa a variável </a:t>
            </a:r>
            <a:r>
              <a:rPr b="1" lang="pt-BR" sz="3000">
                <a:solidFill>
                  <a:schemeClr val="dk2"/>
                </a:solidFill>
              </a:rPr>
              <a:t>dependente</a:t>
            </a:r>
            <a:r>
              <a:rPr lang="pt-BR" sz="3000">
                <a:solidFill>
                  <a:schemeClr val="dk2"/>
                </a:solidFill>
              </a:rPr>
              <a:t>, ou seja, aquela que se deseja conhecer ou estimar, com as </a:t>
            </a:r>
            <a:r>
              <a:rPr b="1" lang="pt-BR" sz="3000">
                <a:solidFill>
                  <a:schemeClr val="dk2"/>
                </a:solidFill>
              </a:rPr>
              <a:t>independentes </a:t>
            </a:r>
            <a:r>
              <a:rPr lang="pt-BR" sz="3000">
                <a:solidFill>
                  <a:schemeClr val="dk2"/>
                </a:solidFill>
              </a:rPr>
              <a:t>(também chamadas de regressoras). Nesse modelo, assumimos que existe uma relação linear entre a variável dependente e </a:t>
            </a:r>
            <a:r>
              <a:rPr i="1" lang="pt-BR" sz="3000">
                <a:solidFill>
                  <a:schemeClr val="dk2"/>
                </a:solidFill>
              </a:rPr>
              <a:t>n </a:t>
            </a:r>
            <a:r>
              <a:rPr lang="pt-BR" sz="3000">
                <a:solidFill>
                  <a:schemeClr val="dk2"/>
                </a:solidFill>
              </a:rPr>
              <a:t>variáveis independentes (RODRIGUES, 2012) ;</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a:p>
            <a:pPr indent="-419100" lvl="1" marL="914400" rtl="0" algn="just">
              <a:spcBef>
                <a:spcPts val="0"/>
              </a:spcBef>
              <a:spcAft>
                <a:spcPts val="0"/>
              </a:spcAft>
              <a:buClr>
                <a:schemeClr val="dk2"/>
              </a:buClr>
              <a:buSzPts val="3000"/>
              <a:buChar char="-"/>
            </a:pPr>
            <a:r>
              <a:rPr i="1" lang="pt-BR" sz="3000">
                <a:solidFill>
                  <a:schemeClr val="dk2"/>
                </a:solidFill>
              </a:rPr>
              <a:t>Árvore de decisão</a:t>
            </a:r>
            <a:r>
              <a:rPr lang="pt-BR" sz="3000">
                <a:solidFill>
                  <a:schemeClr val="dk2"/>
                </a:solidFill>
              </a:rPr>
              <a:t>: Modelo onde uma árvore de decisão constitui uma estrutura de dados que pode ser definida recursivamente como um nó folha que corresponde a uma classe ou um nó de decisão que contém um teste sobre algum atributo de interesse. Em cada resultado do teste existe uma possível aresta para um subárvore. Cada subárvore produzida tem a mesma estrutura que a árvore principal (MONARD; BARANAUSKAS, 2003).</a:t>
            </a:r>
            <a:endParaRPr sz="3000">
              <a:solidFill>
                <a:schemeClr val="dk2"/>
              </a:solidFill>
            </a:endParaRPr>
          </a:p>
          <a:p>
            <a:pPr indent="0" lvl="0" marL="0" rtl="0" algn="just">
              <a:spcBef>
                <a:spcPts val="0"/>
              </a:spcBef>
              <a:spcAft>
                <a:spcPts val="0"/>
              </a:spcAft>
              <a:buNone/>
            </a:pPr>
            <a:r>
              <a:rPr lang="pt-BR" sz="3000">
                <a:solidFill>
                  <a:schemeClr val="dk2"/>
                </a:solidFill>
              </a:rPr>
              <a:t>  </a:t>
            </a:r>
            <a:endParaRPr sz="3000">
              <a:solidFill>
                <a:schemeClr val="dk2"/>
              </a:solidFill>
            </a:endParaRPr>
          </a:p>
        </p:txBody>
      </p:sp>
      <p:sp>
        <p:nvSpPr>
          <p:cNvPr id="136" name="Google Shape;136;p16"/>
          <p:cNvSpPr txBox="1"/>
          <p:nvPr/>
        </p:nvSpPr>
        <p:spPr>
          <a:xfrm>
            <a:off x="12771775" y="3015100"/>
            <a:ext cx="11121900" cy="84966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t/>
            </a:r>
            <a:endParaRPr b="1" sz="3000">
              <a:solidFill>
                <a:schemeClr val="dk2"/>
              </a:solidFill>
            </a:endParaRPr>
          </a:p>
          <a:p>
            <a:pPr indent="0" lvl="0" marL="457200" rtl="0" algn="just">
              <a:spcBef>
                <a:spcPts val="0"/>
              </a:spcBef>
              <a:spcAft>
                <a:spcPts val="0"/>
              </a:spcAft>
              <a:buNone/>
            </a:pPr>
            <a:r>
              <a:t/>
            </a:r>
            <a:endParaRPr b="1" sz="3000">
              <a:solidFill>
                <a:schemeClr val="dk2"/>
              </a:solidFill>
            </a:endParaRPr>
          </a:p>
          <a:p>
            <a:pPr indent="-419100" lvl="1" marL="914400" rtl="0" algn="just">
              <a:spcBef>
                <a:spcPts val="0"/>
              </a:spcBef>
              <a:spcAft>
                <a:spcPts val="0"/>
              </a:spcAft>
              <a:buClr>
                <a:schemeClr val="dk2"/>
              </a:buClr>
              <a:buSzPts val="3000"/>
              <a:buChar char="-"/>
            </a:pPr>
            <a:r>
              <a:rPr i="1" lang="pt-BR" sz="3000">
                <a:solidFill>
                  <a:schemeClr val="dk2"/>
                </a:solidFill>
              </a:rPr>
              <a:t>Floresta Aleatória</a:t>
            </a:r>
            <a:r>
              <a:rPr lang="pt-BR" sz="3000">
                <a:solidFill>
                  <a:schemeClr val="dk2"/>
                </a:solidFill>
              </a:rPr>
              <a:t>: Constituem conjuntos de árvores de decisão, onde cada árvore é treinada com um subconjunto da base de dados disponível, sendo sua seleção realizada de forma aleatória (RIQUETI; RIBEIRO; ZÁRATE, 2018);</a:t>
            </a:r>
            <a:endParaRPr sz="3000">
              <a:solidFill>
                <a:schemeClr val="dk2"/>
              </a:solidFill>
            </a:endParaRPr>
          </a:p>
          <a:p>
            <a:pPr indent="0" lvl="0" marL="914400" rtl="0" algn="just">
              <a:spcBef>
                <a:spcPts val="0"/>
              </a:spcBef>
              <a:spcAft>
                <a:spcPts val="0"/>
              </a:spcAft>
              <a:buNone/>
            </a:pPr>
            <a:r>
              <a:t/>
            </a:r>
            <a:endParaRPr sz="3000">
              <a:solidFill>
                <a:schemeClr val="dk2"/>
              </a:solidFill>
            </a:endParaRPr>
          </a:p>
          <a:p>
            <a:pPr indent="-419100" lvl="1" marL="914400" rtl="0" algn="just">
              <a:spcBef>
                <a:spcPts val="0"/>
              </a:spcBef>
              <a:spcAft>
                <a:spcPts val="0"/>
              </a:spcAft>
              <a:buClr>
                <a:schemeClr val="dk2"/>
              </a:buClr>
              <a:buSzPts val="3000"/>
              <a:buChar char="-"/>
            </a:pPr>
            <a:r>
              <a:rPr i="1" lang="pt-BR" sz="3000">
                <a:solidFill>
                  <a:schemeClr val="dk2"/>
                </a:solidFill>
              </a:rPr>
              <a:t>Gradient Boosting</a:t>
            </a:r>
            <a:r>
              <a:rPr lang="pt-BR" sz="3000">
                <a:solidFill>
                  <a:schemeClr val="dk2"/>
                </a:solidFill>
              </a:rPr>
              <a:t>: M</a:t>
            </a:r>
            <a:r>
              <a:rPr lang="pt-BR" sz="3000">
                <a:solidFill>
                  <a:schemeClr val="dk2"/>
                </a:solidFill>
              </a:rPr>
              <a:t>odelo de previsão onde se ajustam novos modelos de previsão fracos, geralmente árvores de decisão . Ela constrói o modelo em etapas, objetivando-se estimativas mais apuradas da variável dependente, onde temos novas bases de aprendizado para ser correlacionada ao máximo com o gradiente negativo da função de perda de todo o conjunto. Dessa forma, o gradient boosting proporciona muita liberdade durante a modelagem, tornando a escolha da função de perda mais apropriada uma questão de tentativa e erro (NATEKIN; KNOLL, 2013).</a:t>
            </a:r>
            <a:endParaRPr sz="30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7"/>
          <p:cNvSpPr/>
          <p:nvPr/>
        </p:nvSpPr>
        <p:spPr>
          <a:xfrm>
            <a:off x="3386566" y="1538050"/>
            <a:ext cx="14204700" cy="10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pt-BR" sz="6000"/>
              <a:t>FUNDAMENTAÇÃO TEÓRICA </a:t>
            </a:r>
            <a:endParaRPr sz="6000"/>
          </a:p>
          <a:p>
            <a:pPr indent="0" lvl="0" marL="0" marR="0" rtl="0" algn="l">
              <a:spcBef>
                <a:spcPts val="0"/>
              </a:spcBef>
              <a:spcAft>
                <a:spcPts val="0"/>
              </a:spcAft>
              <a:buNone/>
            </a:pPr>
            <a:r>
              <a:t/>
            </a:r>
            <a:endParaRPr sz="6000"/>
          </a:p>
        </p:txBody>
      </p:sp>
      <p:sp>
        <p:nvSpPr>
          <p:cNvPr id="142" name="Google Shape;142;p17"/>
          <p:cNvSpPr txBox="1"/>
          <p:nvPr/>
        </p:nvSpPr>
        <p:spPr>
          <a:xfrm>
            <a:off x="1317850" y="3015100"/>
            <a:ext cx="11121900" cy="61878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dk2"/>
              </a:buClr>
              <a:buSzPts val="3000"/>
              <a:buChar char="-"/>
            </a:pPr>
            <a:r>
              <a:rPr b="1" lang="pt-BR" sz="3000">
                <a:solidFill>
                  <a:schemeClr val="dk2"/>
                </a:solidFill>
              </a:rPr>
              <a:t>APRENDIZADO DE MÁQUINA:</a:t>
            </a:r>
            <a:endParaRPr b="1" sz="3000">
              <a:solidFill>
                <a:schemeClr val="dk2"/>
              </a:solidFill>
            </a:endParaRPr>
          </a:p>
          <a:p>
            <a:pPr indent="0" lvl="0" marL="457200" rtl="0" algn="just">
              <a:spcBef>
                <a:spcPts val="0"/>
              </a:spcBef>
              <a:spcAft>
                <a:spcPts val="0"/>
              </a:spcAft>
              <a:buNone/>
            </a:pPr>
            <a:r>
              <a:t/>
            </a:r>
            <a:endParaRPr b="1" sz="3000">
              <a:solidFill>
                <a:schemeClr val="dk2"/>
              </a:solidFill>
            </a:endParaRPr>
          </a:p>
          <a:p>
            <a:pPr indent="-419100" lvl="1" marL="914400" rtl="0" algn="just">
              <a:spcBef>
                <a:spcPts val="0"/>
              </a:spcBef>
              <a:spcAft>
                <a:spcPts val="0"/>
              </a:spcAft>
              <a:buClr>
                <a:schemeClr val="dk2"/>
              </a:buClr>
              <a:buSzPts val="3000"/>
              <a:buChar char="-"/>
            </a:pPr>
            <a:r>
              <a:rPr i="1" lang="pt-BR" sz="3000">
                <a:solidFill>
                  <a:schemeClr val="dk2"/>
                </a:solidFill>
              </a:rPr>
              <a:t>Regressão K Vizinhos Mais Próximos</a:t>
            </a:r>
            <a:r>
              <a:rPr lang="pt-BR" sz="3000">
                <a:solidFill>
                  <a:schemeClr val="dk2"/>
                </a:solidFill>
              </a:rPr>
              <a:t>: </a:t>
            </a:r>
            <a:r>
              <a:rPr lang="pt-BR" sz="3000">
                <a:solidFill>
                  <a:schemeClr val="dk2"/>
                </a:solidFill>
              </a:rPr>
              <a:t>Esse método é do tipo não paramétrico, uma vez que não há um modelo a ser ajustado. O princípio que molda a regressão K vizinhos é a procura por um número pré definido de amostras de treinamento que são as mais próximas em distância de um novo ponto e dali predizer e catalogar. Essa distância, em geral, pode ser qualquer métrica de medida, sendo a distância euclidiana a mais comum entre elas. Apesar de ser simples, k vizinhos obtém bons resultados em problemas de classificação e regressão (PEDREGOSA </a:t>
            </a:r>
            <a:r>
              <a:rPr i="1" lang="pt-BR" sz="3000">
                <a:solidFill>
                  <a:schemeClr val="dk2"/>
                </a:solidFill>
              </a:rPr>
              <a:t>et al.,</a:t>
            </a:r>
            <a:r>
              <a:rPr lang="pt-BR" sz="3000">
                <a:solidFill>
                  <a:schemeClr val="dk2"/>
                </a:solidFill>
              </a:rPr>
              <a:t> 2011).</a:t>
            </a:r>
            <a:endParaRPr sz="3000">
              <a:solidFill>
                <a:schemeClr val="dk2"/>
              </a:solidFill>
            </a:endParaRPr>
          </a:p>
        </p:txBody>
      </p:sp>
      <p:sp>
        <p:nvSpPr>
          <p:cNvPr id="143" name="Google Shape;143;p17"/>
          <p:cNvSpPr txBox="1"/>
          <p:nvPr/>
        </p:nvSpPr>
        <p:spPr>
          <a:xfrm>
            <a:off x="12771775" y="3015100"/>
            <a:ext cx="11121900" cy="11082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t/>
            </a:r>
            <a:endParaRPr b="1" sz="3000">
              <a:solidFill>
                <a:schemeClr val="dk2"/>
              </a:solidFill>
            </a:endParaRPr>
          </a:p>
          <a:p>
            <a:pPr indent="0" lvl="0" marL="914400" rtl="0" algn="just">
              <a:spcBef>
                <a:spcPts val="0"/>
              </a:spcBef>
              <a:spcAft>
                <a:spcPts val="0"/>
              </a:spcAft>
              <a:buNone/>
            </a:pPr>
            <a:r>
              <a:t/>
            </a:r>
            <a:endParaRPr sz="3000">
              <a:solidFill>
                <a:schemeClr val="dk2"/>
              </a:solidFill>
            </a:endParaRPr>
          </a:p>
        </p:txBody>
      </p:sp>
      <p:pic>
        <p:nvPicPr>
          <p:cNvPr id="144" name="Google Shape;144;p17"/>
          <p:cNvPicPr preferRelativeResize="0"/>
          <p:nvPr/>
        </p:nvPicPr>
        <p:blipFill>
          <a:blip r:embed="rId3">
            <a:alphaModFix/>
          </a:blip>
          <a:stretch>
            <a:fillRect/>
          </a:stretch>
        </p:blipFill>
        <p:spPr>
          <a:xfrm>
            <a:off x="14748625" y="3277325"/>
            <a:ext cx="7889866" cy="8034900"/>
          </a:xfrm>
          <a:prstGeom prst="rect">
            <a:avLst/>
          </a:prstGeom>
          <a:noFill/>
          <a:ln>
            <a:noFill/>
          </a:ln>
        </p:spPr>
      </p:pic>
      <p:sp>
        <p:nvSpPr>
          <p:cNvPr id="145" name="Google Shape;145;p17"/>
          <p:cNvSpPr txBox="1"/>
          <p:nvPr/>
        </p:nvSpPr>
        <p:spPr>
          <a:xfrm>
            <a:off x="16652775" y="11312225"/>
            <a:ext cx="4412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t>Fonte: buffaloboy / Shutterstock.com</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SW - TMV3 - Light">
      <a:dk1>
        <a:srgbClr val="272727"/>
      </a:dk1>
      <a:lt1>
        <a:srgbClr val="FFFFFF"/>
      </a:lt1>
      <a:dk2>
        <a:srgbClr val="000000"/>
      </a:dk2>
      <a:lt2>
        <a:srgbClr val="FFFFFF"/>
      </a:lt2>
      <a:accent1>
        <a:srgbClr val="27AC95"/>
      </a:accent1>
      <a:accent2>
        <a:srgbClr val="1BB1EC"/>
      </a:accent2>
      <a:accent3>
        <a:srgbClr val="0A67D4"/>
      </a:accent3>
      <a:accent4>
        <a:srgbClr val="0F51A9"/>
      </a:accent4>
      <a:accent5>
        <a:srgbClr val="2E2E2E"/>
      </a:accent5>
      <a:accent6>
        <a:srgbClr val="EBEBEB"/>
      </a:accent6>
      <a:hlink>
        <a:srgbClr val="32A79F"/>
      </a:hlink>
      <a:folHlink>
        <a:srgbClr val="89E1D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o Office">
  <a:themeElements>
    <a:clrScheme name="Escritório">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